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2" r:id="rId2"/>
    <p:sldId id="283" r:id="rId3"/>
    <p:sldId id="265" r:id="rId4"/>
    <p:sldId id="264" r:id="rId5"/>
    <p:sldId id="266" r:id="rId6"/>
    <p:sldId id="259" r:id="rId7"/>
    <p:sldId id="260" r:id="rId8"/>
    <p:sldId id="258" r:id="rId9"/>
    <p:sldId id="261" r:id="rId10"/>
    <p:sldId id="284" r:id="rId11"/>
    <p:sldId id="286" r:id="rId12"/>
    <p:sldId id="287" r:id="rId13"/>
    <p:sldId id="263" r:id="rId14"/>
    <p:sldId id="257" r:id="rId15"/>
    <p:sldId id="262" r:id="rId16"/>
    <p:sldId id="267" r:id="rId17"/>
    <p:sldId id="273" r:id="rId18"/>
    <p:sldId id="268" r:id="rId19"/>
    <p:sldId id="269" r:id="rId20"/>
    <p:sldId id="271" r:id="rId21"/>
    <p:sldId id="272" r:id="rId22"/>
    <p:sldId id="274" r:id="rId23"/>
    <p:sldId id="275" r:id="rId24"/>
    <p:sldId id="276" r:id="rId25"/>
    <p:sldId id="278" r:id="rId26"/>
    <p:sldId id="279" r:id="rId27"/>
    <p:sldId id="280" r:id="rId28"/>
    <p:sldId id="281" r:id="rId29"/>
    <p:sldId id="270" r:id="rId30"/>
    <p:sldId id="289" r:id="rId31"/>
    <p:sldId id="290" r:id="rId32"/>
    <p:sldId id="292" r:id="rId33"/>
    <p:sldId id="291" r:id="rId34"/>
    <p:sldId id="293" r:id="rId35"/>
    <p:sldId id="294" r:id="rId36"/>
    <p:sldId id="297" r:id="rId37"/>
    <p:sldId id="296" r:id="rId38"/>
    <p:sldId id="299" r:id="rId39"/>
    <p:sldId id="302" r:id="rId40"/>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9777" autoAdjust="0"/>
  </p:normalViewPr>
  <p:slideViewPr>
    <p:cSldViewPr snapToGrid="0" snapToObjects="1">
      <p:cViewPr>
        <p:scale>
          <a:sx n="76" d="100"/>
          <a:sy n="76" d="100"/>
        </p:scale>
        <p:origin x="-1194"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4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392A0C0F-FB9A-DD46-A11E-9AA5D1EA0700}" type="datetimeFigureOut">
              <a:rPr kumimoji="1" lang="zh-CN" altLang="en-US" smtClean="0"/>
              <a:pPr/>
              <a:t>2015/12/5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4128525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92A0C0F-FB9A-DD46-A11E-9AA5D1EA0700}" type="datetimeFigureOut">
              <a:rPr kumimoji="1" lang="zh-CN" altLang="en-US" smtClean="0"/>
              <a:pPr/>
              <a:t>2015/12/5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136365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92A0C0F-FB9A-DD46-A11E-9AA5D1EA0700}" type="datetimeFigureOut">
              <a:rPr kumimoji="1" lang="zh-CN" altLang="en-US" smtClean="0"/>
              <a:pPr/>
              <a:t>2015/12/5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328888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92A0C0F-FB9A-DD46-A11E-9AA5D1EA0700}" type="datetimeFigureOut">
              <a:rPr kumimoji="1" lang="zh-CN" altLang="en-US" smtClean="0"/>
              <a:pPr/>
              <a:t>2015/12/5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217187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392A0C0F-FB9A-DD46-A11E-9AA5D1EA0700}" type="datetimeFigureOut">
              <a:rPr kumimoji="1" lang="zh-CN" altLang="en-US" smtClean="0"/>
              <a:pPr/>
              <a:t>2015/12/5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259812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392A0C0F-FB9A-DD46-A11E-9AA5D1EA0700}" type="datetimeFigureOut">
              <a:rPr kumimoji="1" lang="zh-CN" altLang="en-US" smtClean="0"/>
              <a:pPr/>
              <a:t>2015/12/5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162366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392A0C0F-FB9A-DD46-A11E-9AA5D1EA0700}" type="datetimeFigureOut">
              <a:rPr kumimoji="1" lang="zh-CN" altLang="en-US" smtClean="0"/>
              <a:pPr/>
              <a:t>2015/12/5</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396372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392A0C0F-FB9A-DD46-A11E-9AA5D1EA0700}" type="datetimeFigureOut">
              <a:rPr kumimoji="1" lang="zh-CN" altLang="en-US" smtClean="0"/>
              <a:pPr/>
              <a:t>2015/12/5</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3198694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2A0C0F-FB9A-DD46-A11E-9AA5D1EA0700}" type="datetimeFigureOut">
              <a:rPr kumimoji="1" lang="zh-CN" altLang="en-US" smtClean="0"/>
              <a:pPr/>
              <a:t>2015/12/5</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50853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392A0C0F-FB9A-DD46-A11E-9AA5D1EA0700}" type="datetimeFigureOut">
              <a:rPr kumimoji="1" lang="zh-CN" altLang="en-US" smtClean="0"/>
              <a:pPr/>
              <a:t>2015/12/5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121676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392A0C0F-FB9A-DD46-A11E-9AA5D1EA0700}" type="datetimeFigureOut">
              <a:rPr kumimoji="1" lang="zh-CN" altLang="en-US" smtClean="0"/>
              <a:pPr/>
              <a:t>2015/12/5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1093893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A0C0F-FB9A-DD46-A11E-9AA5D1EA0700}" type="datetimeFigureOut">
              <a:rPr kumimoji="1" lang="zh-CN" altLang="en-US" smtClean="0"/>
              <a:pPr/>
              <a:t>2015/12/5</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B7E17-039C-664F-B9A6-8CBCA229283D}" type="slidenum">
              <a:rPr kumimoji="1" lang="zh-CN" altLang="en-US" smtClean="0"/>
              <a:pPr/>
              <a:t>‹#›</a:t>
            </a:fld>
            <a:endParaRPr kumimoji="1" lang="zh-CN" altLang="en-US"/>
          </a:p>
        </p:txBody>
      </p:sp>
    </p:spTree>
    <p:extLst>
      <p:ext uri="{BB962C8B-B14F-4D97-AF65-F5344CB8AC3E}">
        <p14:creationId xmlns="" xmlns:p14="http://schemas.microsoft.com/office/powerpoint/2010/main" val="4096906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42910" y="928671"/>
            <a:ext cx="7815290" cy="2286015"/>
          </a:xfrm>
        </p:spPr>
        <p:txBody>
          <a:bodyPr/>
          <a:lstStyle/>
          <a:p>
            <a:r>
              <a:rPr lang="en-US" altLang="zh-CN" b="1" dirty="0" smtClean="0"/>
              <a:t>《</a:t>
            </a:r>
            <a:r>
              <a:rPr lang="zh-CN" altLang="en-US" b="1" dirty="0" smtClean="0"/>
              <a:t>英语国家社会与文化入门</a:t>
            </a:r>
            <a:r>
              <a:rPr lang="en-US" altLang="zh-CN" b="1" dirty="0" smtClean="0"/>
              <a:t>》(</a:t>
            </a:r>
            <a:r>
              <a:rPr lang="zh-CN" altLang="en-US" b="1" dirty="0" smtClean="0"/>
              <a:t>下册）</a:t>
            </a:r>
            <a:endParaRPr lang="zh-CN" altLang="en-US" dirty="0"/>
          </a:p>
        </p:txBody>
      </p:sp>
      <p:sp>
        <p:nvSpPr>
          <p:cNvPr id="3" name="副标题 2"/>
          <p:cNvSpPr>
            <a:spLocks noGrp="1"/>
          </p:cNvSpPr>
          <p:nvPr>
            <p:ph type="subTitle" idx="1"/>
          </p:nvPr>
        </p:nvSpPr>
        <p:spPr>
          <a:xfrm>
            <a:off x="1193180" y="3000372"/>
            <a:ext cx="6980664" cy="3000396"/>
          </a:xfrm>
        </p:spPr>
        <p:txBody>
          <a:bodyPr>
            <a:normAutofit/>
          </a:bodyPr>
          <a:lstStyle/>
          <a:p>
            <a:r>
              <a:rPr lang="en-US" altLang="zh-CN" b="1" dirty="0" smtClean="0">
                <a:solidFill>
                  <a:srgbClr val="FF0000"/>
                </a:solidFill>
                <a:latin typeface="Times New Roman" pitchFamily="18" charset="0"/>
                <a:cs typeface="Times New Roman" pitchFamily="18" charset="0"/>
              </a:rPr>
              <a:t>The Society and Culture </a:t>
            </a:r>
          </a:p>
          <a:p>
            <a:r>
              <a:rPr lang="en-US" altLang="zh-CN" b="1" dirty="0" smtClean="0">
                <a:solidFill>
                  <a:srgbClr val="FF0000"/>
                </a:solidFill>
                <a:latin typeface="Times New Roman" pitchFamily="18" charset="0"/>
                <a:cs typeface="Times New Roman" pitchFamily="18" charset="0"/>
              </a:rPr>
              <a:t>of Major English-Speaking Countries</a:t>
            </a:r>
          </a:p>
          <a:p>
            <a:r>
              <a:rPr lang="en-US" altLang="zh-CN" b="1" dirty="0" smtClean="0">
                <a:solidFill>
                  <a:srgbClr val="FF0000"/>
                </a:solidFill>
                <a:latin typeface="Times New Roman" pitchFamily="18" charset="0"/>
                <a:cs typeface="Times New Roman" pitchFamily="18" charset="0"/>
              </a:rPr>
              <a:t>An Introduction</a:t>
            </a:r>
          </a:p>
          <a:p>
            <a:r>
              <a:rPr lang="en-US" altLang="zh-CN" b="1" dirty="0" smtClean="0">
                <a:solidFill>
                  <a:srgbClr val="FF0000"/>
                </a:solidFill>
                <a:latin typeface="Times New Roman" pitchFamily="18" charset="0"/>
                <a:cs typeface="Times New Roman" pitchFamily="18" charset="0"/>
              </a:rPr>
              <a:t>(Book Two)</a:t>
            </a:r>
            <a:endParaRPr lang="zh-CN" altLang="en-US" b="1" dirty="0" smtClean="0">
              <a:solidFill>
                <a:srgbClr val="FF0000"/>
              </a:solidFill>
              <a:latin typeface="Times New Roman" pitchFamily="18" charset="0"/>
              <a:cs typeface="Times New Roman" pitchFamily="18" charset="0"/>
            </a:endParaRPr>
          </a:p>
          <a:p>
            <a:endParaRPr lang="zh-CN" altLang="en-US" dirty="0"/>
          </a:p>
        </p:txBody>
      </p:sp>
    </p:spTree>
    <p:extLst>
      <p:ext uri="{BB962C8B-B14F-4D97-AF65-F5344CB8AC3E}">
        <p14:creationId xmlns="" xmlns:p14="http://schemas.microsoft.com/office/powerpoint/2010/main" val="2607238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 </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a:xfrm>
            <a:off x="457200" y="1600200"/>
            <a:ext cx="4114800" cy="4525963"/>
          </a:xfrm>
        </p:spPr>
        <p:txBody>
          <a:bodyPr/>
          <a:lstStyle/>
          <a:p>
            <a:pPr>
              <a:buNone/>
            </a:pPr>
            <a:r>
              <a:rPr lang="en-US" dirty="0" smtClean="0">
                <a:latin typeface="Times New Roman" pitchFamily="18" charset="0"/>
                <a:cs typeface="Times New Roman" pitchFamily="18" charset="0"/>
              </a:rPr>
              <a:t>    </a:t>
            </a:r>
            <a:endParaRPr lang="zh-CN" altLang="en-US" sz="2800" dirty="0">
              <a:latin typeface="+mn-ea"/>
            </a:endParaRPr>
          </a:p>
        </p:txBody>
      </p:sp>
      <p:sp>
        <p:nvSpPr>
          <p:cNvPr id="4" name="文本框 3"/>
          <p:cNvSpPr txBox="1"/>
          <p:nvPr/>
        </p:nvSpPr>
        <p:spPr>
          <a:xfrm>
            <a:off x="611560" y="116632"/>
            <a:ext cx="7704856" cy="1323439"/>
          </a:xfrm>
          <a:prstGeom prst="rect">
            <a:avLst/>
          </a:prstGeom>
          <a:noFill/>
        </p:spPr>
        <p:txBody>
          <a:bodyPr wrap="square" rtlCol="0">
            <a:spAutoFit/>
          </a:bodyPr>
          <a:lstStyle/>
          <a:p>
            <a:r>
              <a:rPr lang="en-US" altLang="zh-CN" sz="4000" dirty="0" smtClean="0">
                <a:latin typeface="Times New Roman" pitchFamily="18" charset="0"/>
                <a:cs typeface="Times New Roman" pitchFamily="18" charset="0"/>
              </a:rPr>
              <a:t>II</a:t>
            </a:r>
            <a:r>
              <a:rPr lang="en-US" altLang="zh-CN" sz="4000" dirty="0">
                <a:latin typeface="Times New Roman" pitchFamily="18" charset="0"/>
                <a:cs typeface="Times New Roman" pitchFamily="18" charset="0"/>
              </a:rPr>
              <a:t>. The </a:t>
            </a:r>
            <a:r>
              <a:rPr lang="en-US" altLang="zh-CN" sz="4000" dirty="0" smtClean="0">
                <a:latin typeface="Times New Roman" pitchFamily="18" charset="0"/>
                <a:cs typeface="Times New Roman" pitchFamily="18" charset="0"/>
              </a:rPr>
              <a:t>Reasons </a:t>
            </a:r>
            <a:r>
              <a:rPr lang="en-US" altLang="zh-CN" sz="4000" dirty="0">
                <a:latin typeface="Times New Roman" pitchFamily="18" charset="0"/>
                <a:cs typeface="Times New Roman" pitchFamily="18" charset="0"/>
              </a:rPr>
              <a:t>behind the </a:t>
            </a:r>
            <a:r>
              <a:rPr lang="en-US" altLang="zh-CN" sz="4000" dirty="0" smtClean="0">
                <a:latin typeface="Times New Roman" pitchFamily="18" charset="0"/>
                <a:cs typeface="Times New Roman" pitchFamily="18" charset="0"/>
              </a:rPr>
              <a:t>U.S. Social Movements </a:t>
            </a:r>
            <a:r>
              <a:rPr lang="en-US" altLang="zh-CN" sz="4000" dirty="0">
                <a:latin typeface="Times New Roman" pitchFamily="18" charset="0"/>
                <a:cs typeface="Times New Roman" pitchFamily="18" charset="0"/>
              </a:rPr>
              <a:t>in Post</a:t>
            </a:r>
            <a:r>
              <a:rPr lang="en-US" altLang="zh-CN" sz="4000" dirty="0" smtClean="0">
                <a:latin typeface="Times New Roman" pitchFamily="18" charset="0"/>
                <a:cs typeface="Times New Roman" pitchFamily="18" charset="0"/>
              </a:rPr>
              <a:t>-WWII</a:t>
            </a:r>
            <a:endParaRPr kumimoji="1" lang="zh-CN" altLang="en-US" sz="4000" dirty="0">
              <a:latin typeface="Times New Roman" pitchFamily="18" charset="0"/>
              <a:cs typeface="Times New Roman" pitchFamily="18" charset="0"/>
            </a:endParaRPr>
          </a:p>
        </p:txBody>
      </p:sp>
      <p:pic>
        <p:nvPicPr>
          <p:cNvPr id="5" name="图片 4" descr="image_07_10_010_united.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95536" y="2276872"/>
            <a:ext cx="3491880" cy="4456832"/>
          </a:xfrm>
          <a:prstGeom prst="rect">
            <a:avLst/>
          </a:prstGeom>
        </p:spPr>
      </p:pic>
      <p:pic>
        <p:nvPicPr>
          <p:cNvPr id="6" name="图片 5" descr="460_0___30_0_0_0_0_0_lr3.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923928" y="3212976"/>
            <a:ext cx="4318000" cy="2794000"/>
          </a:xfrm>
          <a:prstGeom prst="rect">
            <a:avLst/>
          </a:prstGeom>
        </p:spPr>
      </p:pic>
      <p:sp>
        <p:nvSpPr>
          <p:cNvPr id="7" name="文本框 6"/>
          <p:cNvSpPr txBox="1"/>
          <p:nvPr/>
        </p:nvSpPr>
        <p:spPr>
          <a:xfrm>
            <a:off x="467544" y="1484784"/>
            <a:ext cx="7848872" cy="646331"/>
          </a:xfrm>
          <a:prstGeom prst="rect">
            <a:avLst/>
          </a:prstGeom>
          <a:noFill/>
        </p:spPr>
        <p:txBody>
          <a:bodyPr wrap="square" rtlCol="0">
            <a:spAutoFit/>
          </a:bodyPr>
          <a:lstStyle/>
          <a:p>
            <a:r>
              <a:rPr kumimoji="1" lang="en-US" altLang="zh-CN" dirty="0" smtClean="0">
                <a:latin typeface="Times New Roman" pitchFamily="18" charset="0"/>
                <a:cs typeface="Times New Roman" pitchFamily="18" charset="0"/>
              </a:rPr>
              <a:t>Black  and white workers worked side by side during WWII, yet black children still had to attend segregated schools in the </a:t>
            </a:r>
            <a:r>
              <a:rPr kumimoji="1" lang="en-US" altLang="zh-CN" dirty="0" smtClean="0">
                <a:latin typeface="Times New Roman" pitchFamily="18" charset="0"/>
                <a:cs typeface="Times New Roman" pitchFamily="18" charset="0"/>
              </a:rPr>
              <a:t>South. </a:t>
            </a:r>
            <a:endParaRPr kumimoji="1" lang="zh-CN" alt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233476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1460"/>
            <a:ext cx="8219256" cy="1143000"/>
          </a:xfrm>
        </p:spPr>
        <p:txBody>
          <a:bodyPr>
            <a:normAutofit fontScale="90000"/>
          </a:bodyPr>
          <a:lstStyle/>
          <a:p>
            <a:pPr algn="l"/>
            <a:r>
              <a:rPr lang="en-US" altLang="zh-CN" sz="4000" dirty="0" smtClean="0">
                <a:latin typeface="Times New Roman" pitchFamily="18" charset="0"/>
                <a:cs typeface="Times New Roman" pitchFamily="18" charset="0"/>
              </a:rPr>
              <a:t>II</a:t>
            </a:r>
            <a:r>
              <a:rPr lang="en-US" altLang="zh-CN" sz="4000" dirty="0">
                <a:latin typeface="Times New Roman" pitchFamily="18" charset="0"/>
                <a:cs typeface="Times New Roman" pitchFamily="18" charset="0"/>
              </a:rPr>
              <a:t>. The Reasons behind the U.S. </a:t>
            </a:r>
            <a:r>
              <a:rPr lang="en-US" altLang="zh-CN" sz="4000" dirty="0" smtClean="0">
                <a:latin typeface="Times New Roman" pitchFamily="18" charset="0"/>
                <a:cs typeface="Times New Roman" pitchFamily="18" charset="0"/>
              </a:rPr>
              <a:t>Social </a:t>
            </a:r>
            <a:r>
              <a:rPr lang="en-US" altLang="zh-CN" sz="4000" dirty="0">
                <a:latin typeface="Times New Roman" pitchFamily="18" charset="0"/>
                <a:cs typeface="Times New Roman" pitchFamily="18" charset="0"/>
              </a:rPr>
              <a:t>Movements in Post-WWII</a:t>
            </a:r>
            <a:endParaRPr kumimoji="1" lang="zh-CN" altLang="en-US" sz="4000" dirty="0">
              <a:latin typeface="Times New Roman" pitchFamily="18" charset="0"/>
              <a:cs typeface="Times New Roman" pitchFamily="18" charset="0"/>
            </a:endParaRPr>
          </a:p>
        </p:txBody>
      </p:sp>
      <p:pic>
        <p:nvPicPr>
          <p:cNvPr id="8" name="内容占位符 7" descr="el-movimieinto-hippie-de-los-60-es-un-ingredidente-basico.jpg"/>
          <p:cNvPicPr>
            <a:picLocks noGrp="1" noChangeAspect="1"/>
          </p:cNvPicPr>
          <p:nvPr>
            <p:ph idx="1"/>
          </p:nvPr>
        </p:nvPicPr>
        <p:blipFill>
          <a:blip r:embed="rId2">
            <a:extLst>
              <a:ext uri="{28A0092B-C50C-407E-A947-70E740481C1C}">
                <a14:useLocalDpi xmlns="" xmlns:a14="http://schemas.microsoft.com/office/drawing/2010/main" val="0"/>
              </a:ext>
            </a:extLst>
          </a:blip>
          <a:srcRect t="2503" b="2503"/>
          <a:stretch>
            <a:fillRect/>
          </a:stretch>
        </p:blipFill>
        <p:spPr>
          <a:xfrm>
            <a:off x="755576" y="1988840"/>
            <a:ext cx="7931224" cy="4137323"/>
          </a:xfrm>
        </p:spPr>
      </p:pic>
      <p:sp>
        <p:nvSpPr>
          <p:cNvPr id="10" name="文本框 9"/>
          <p:cNvSpPr txBox="1"/>
          <p:nvPr/>
        </p:nvSpPr>
        <p:spPr>
          <a:xfrm>
            <a:off x="546411" y="1340768"/>
            <a:ext cx="8419170" cy="400110"/>
          </a:xfrm>
          <a:prstGeom prst="rect">
            <a:avLst/>
          </a:prstGeom>
          <a:noFill/>
        </p:spPr>
        <p:txBody>
          <a:bodyPr wrap="square" rtlCol="0">
            <a:spAutoFit/>
          </a:bodyPr>
          <a:lstStyle/>
          <a:p>
            <a:r>
              <a:rPr lang="en-US" altLang="zh-CN" sz="2000" dirty="0" smtClean="0">
                <a:latin typeface="Times New Roman" pitchFamily="18" charset="0"/>
                <a:cs typeface="Times New Roman" pitchFamily="18" charset="0"/>
              </a:rPr>
              <a:t>Baby </a:t>
            </a:r>
            <a:r>
              <a:rPr lang="en-US" altLang="zh-CN" sz="2000" dirty="0">
                <a:latin typeface="Times New Roman" pitchFamily="18" charset="0"/>
                <a:cs typeface="Times New Roman" pitchFamily="18" charset="0"/>
              </a:rPr>
              <a:t>boomers,  </a:t>
            </a:r>
            <a:r>
              <a:rPr lang="en-US" altLang="zh-CN" sz="2000" dirty="0" smtClean="0">
                <a:latin typeface="Times New Roman" pitchFamily="18" charset="0"/>
                <a:cs typeface="Times New Roman" pitchFamily="18" charset="0"/>
              </a:rPr>
              <a:t>who were </a:t>
            </a:r>
            <a:r>
              <a:rPr lang="en-US" altLang="zh-CN" sz="2000" dirty="0">
                <a:latin typeface="Times New Roman" pitchFamily="18" charset="0"/>
                <a:cs typeface="Times New Roman" pitchFamily="18" charset="0"/>
              </a:rPr>
              <a:t>alienated by </a:t>
            </a:r>
            <a:r>
              <a:rPr lang="en-US" altLang="zh-CN" sz="2000" dirty="0" smtClean="0">
                <a:latin typeface="Times New Roman" pitchFamily="18" charset="0"/>
                <a:cs typeface="Times New Roman" pitchFamily="18" charset="0"/>
              </a:rPr>
              <a:t>Puritan values, formed a counter culture</a:t>
            </a:r>
            <a:r>
              <a:rPr lang="en-US" altLang="zh-CN" dirty="0" smtClean="0"/>
              <a:t>.  </a:t>
            </a:r>
            <a:endParaRPr kumimoji="1" lang="zh-CN" altLang="en-US" dirty="0"/>
          </a:p>
        </p:txBody>
      </p:sp>
    </p:spTree>
    <p:extLst>
      <p:ext uri="{BB962C8B-B14F-4D97-AF65-F5344CB8AC3E}">
        <p14:creationId xmlns="" xmlns:p14="http://schemas.microsoft.com/office/powerpoint/2010/main" val="2635487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473858" cy="1143000"/>
          </a:xfrm>
        </p:spPr>
        <p:txBody>
          <a:bodyPr>
            <a:noAutofit/>
          </a:bodyPr>
          <a:lstStyle/>
          <a:p>
            <a:pPr marL="571500" indent="-571500" algn="l"/>
            <a:r>
              <a:rPr lang="en-US" altLang="zh-CN" sz="4000" dirty="0">
                <a:latin typeface="Times New Roman"/>
                <a:cs typeface="Times New Roman"/>
              </a:rPr>
              <a:t>III. The </a:t>
            </a:r>
            <a:r>
              <a:rPr lang="en-US" altLang="zh-CN" sz="4000" dirty="0" smtClean="0">
                <a:latin typeface="Times New Roman"/>
                <a:cs typeface="Times New Roman"/>
              </a:rPr>
              <a:t>Contributing </a:t>
            </a:r>
            <a:r>
              <a:rPr lang="en-US" altLang="zh-CN" sz="4000" dirty="0">
                <a:latin typeface="Times New Roman"/>
                <a:cs typeface="Times New Roman"/>
              </a:rPr>
              <a:t>F</a:t>
            </a:r>
            <a:r>
              <a:rPr lang="en-US" altLang="zh-CN" sz="4000" dirty="0" smtClean="0">
                <a:latin typeface="Times New Roman"/>
                <a:cs typeface="Times New Roman"/>
              </a:rPr>
              <a:t>actors </a:t>
            </a:r>
            <a:r>
              <a:rPr lang="en-US" altLang="zh-CN" sz="4000" dirty="0">
                <a:latin typeface="Times New Roman"/>
                <a:cs typeface="Times New Roman"/>
              </a:rPr>
              <a:t>to </a:t>
            </a:r>
            <a:r>
              <a:rPr lang="en-US" altLang="zh-CN" sz="4000" dirty="0" smtClean="0">
                <a:latin typeface="Times New Roman"/>
                <a:cs typeface="Times New Roman"/>
              </a:rPr>
              <a:t>Making</a:t>
            </a:r>
            <a:br>
              <a:rPr lang="en-US" altLang="zh-CN" sz="4000" dirty="0" smtClean="0">
                <a:latin typeface="Times New Roman"/>
                <a:cs typeface="Times New Roman"/>
              </a:rPr>
            </a:br>
            <a:r>
              <a:rPr lang="en-US" altLang="zh-CN" sz="4000" dirty="0" smtClean="0">
                <a:latin typeface="Times New Roman"/>
                <a:cs typeface="Times New Roman"/>
              </a:rPr>
              <a:t>a </a:t>
            </a:r>
            <a:r>
              <a:rPr lang="en-US" altLang="zh-CN" sz="4000" dirty="0" smtClean="0">
                <a:latin typeface="Times New Roman"/>
                <a:cs typeface="Times New Roman"/>
              </a:rPr>
              <a:t>Social </a:t>
            </a:r>
            <a:r>
              <a:rPr lang="en-US" altLang="zh-CN" sz="4000" dirty="0">
                <a:latin typeface="Times New Roman"/>
                <a:cs typeface="Times New Roman"/>
              </a:rPr>
              <a:t>M</a:t>
            </a:r>
            <a:r>
              <a:rPr lang="en-US" altLang="zh-CN" sz="4000" dirty="0" smtClean="0">
                <a:latin typeface="Times New Roman"/>
                <a:cs typeface="Times New Roman"/>
              </a:rPr>
              <a:t>ovement </a:t>
            </a:r>
            <a:r>
              <a:rPr lang="en-US" altLang="zh-CN" sz="4000" dirty="0">
                <a:latin typeface="Times New Roman"/>
                <a:cs typeface="Times New Roman"/>
              </a:rPr>
              <a:t>P</a:t>
            </a:r>
            <a:r>
              <a:rPr lang="en-US" altLang="zh-CN" sz="4000" dirty="0" smtClean="0">
                <a:latin typeface="Times New Roman"/>
                <a:cs typeface="Times New Roman"/>
              </a:rPr>
              <a:t>ossible</a:t>
            </a:r>
            <a:endParaRPr lang="en-US" altLang="zh-CN" sz="4000" dirty="0">
              <a:latin typeface="Times New Roman"/>
              <a:cs typeface="Times New Roman"/>
            </a:endParaRPr>
          </a:p>
        </p:txBody>
      </p:sp>
      <p:sp>
        <p:nvSpPr>
          <p:cNvPr id="3" name="内容占位符 2"/>
          <p:cNvSpPr>
            <a:spLocks noGrp="1"/>
          </p:cNvSpPr>
          <p:nvPr>
            <p:ph idx="1"/>
          </p:nvPr>
        </p:nvSpPr>
        <p:spPr>
          <a:xfrm>
            <a:off x="827584" y="1772816"/>
            <a:ext cx="7488832" cy="4980596"/>
          </a:xfrm>
        </p:spPr>
        <p:txBody>
          <a:bodyPr>
            <a:normAutofit/>
          </a:bodyPr>
          <a:lstStyle/>
          <a:p>
            <a:pPr marL="457200" indent="-457200">
              <a:buAutoNum type="alphaUcPeriod"/>
            </a:pPr>
            <a:r>
              <a:rPr lang="en-US" altLang="zh-CN" sz="2400" dirty="0" smtClean="0">
                <a:latin typeface="Times New Roman" pitchFamily="18" charset="0"/>
                <a:cs typeface="Times New Roman" pitchFamily="18" charset="0"/>
              </a:rPr>
              <a:t>The </a:t>
            </a:r>
            <a:r>
              <a:rPr lang="en-US" altLang="zh-CN" sz="2400" dirty="0">
                <a:latin typeface="Times New Roman" pitchFamily="18" charset="0"/>
                <a:cs typeface="Times New Roman" pitchFamily="18" charset="0"/>
              </a:rPr>
              <a:t>people in the movement</a:t>
            </a:r>
            <a:r>
              <a:rPr lang="en-US" altLang="zh-CN" sz="2400" dirty="0" smtClean="0">
                <a:latin typeface="Times New Roman" pitchFamily="18" charset="0"/>
                <a:cs typeface="Times New Roman" pitchFamily="18" charset="0"/>
              </a:rPr>
              <a:t> </a:t>
            </a:r>
          </a:p>
          <a:p>
            <a:pPr marL="0" indent="0">
              <a:buNone/>
            </a:pPr>
            <a:r>
              <a:rPr lang="en-US" altLang="zh-CN" sz="24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bl</a:t>
            </a:r>
            <a:r>
              <a:rPr lang="en-US" altLang="zh-CN" sz="2400" dirty="0" smtClean="0">
                <a:latin typeface="Times New Roman" pitchFamily="18" charset="0"/>
                <a:cs typeface="Times New Roman" pitchFamily="18" charset="0"/>
              </a:rPr>
              <a:t>ack </a:t>
            </a:r>
            <a:r>
              <a:rPr lang="en-US" altLang="zh-CN" sz="2400" dirty="0">
                <a:latin typeface="Times New Roman" pitchFamily="18" charset="0"/>
                <a:cs typeface="Times New Roman" pitchFamily="18" charset="0"/>
              </a:rPr>
              <a:t>middle </a:t>
            </a:r>
            <a:r>
              <a:rPr lang="en-US" altLang="zh-CN" sz="2400" dirty="0" smtClean="0">
                <a:latin typeface="Times New Roman" pitchFamily="18" charset="0"/>
                <a:cs typeface="Times New Roman" pitchFamily="18" charset="0"/>
              </a:rPr>
              <a:t>class </a:t>
            </a:r>
            <a:r>
              <a:rPr lang="en-US" altLang="zh-CN" sz="2400" dirty="0">
                <a:latin typeface="Times New Roman" pitchFamily="18" charset="0"/>
                <a:cs typeface="Times New Roman" pitchFamily="18" charset="0"/>
              </a:rPr>
              <a:t>in the Civil Rights Movement</a:t>
            </a:r>
          </a:p>
          <a:p>
            <a:pPr marL="0" indent="0">
              <a:buNone/>
            </a:pPr>
            <a:r>
              <a:rPr lang="en-US" altLang="zh-CN" sz="24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wh</a:t>
            </a:r>
            <a:r>
              <a:rPr lang="en-US" altLang="zh-CN" sz="2400" dirty="0" smtClean="0">
                <a:latin typeface="Times New Roman" pitchFamily="18" charset="0"/>
                <a:cs typeface="Times New Roman" pitchFamily="18" charset="0"/>
              </a:rPr>
              <a:t>ite </a:t>
            </a:r>
            <a:r>
              <a:rPr lang="en-US" altLang="zh-CN" sz="2400" dirty="0" smtClean="0">
                <a:latin typeface="Times New Roman" pitchFamily="18" charset="0"/>
                <a:cs typeface="Times New Roman" pitchFamily="18" charset="0"/>
              </a:rPr>
              <a:t>professionals </a:t>
            </a:r>
            <a:r>
              <a:rPr lang="en-US" altLang="zh-CN" sz="2400" dirty="0">
                <a:latin typeface="Times New Roman" pitchFamily="18" charset="0"/>
                <a:cs typeface="Times New Roman" pitchFamily="18" charset="0"/>
              </a:rPr>
              <a:t>in the Civil Rights Movement </a:t>
            </a:r>
          </a:p>
          <a:p>
            <a:pPr marL="0" indent="0">
              <a:buNone/>
            </a:pPr>
            <a:r>
              <a:rPr lang="en-US" altLang="zh-CN" sz="24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-women</a:t>
            </a:r>
            <a:r>
              <a:rPr lang="en-US" altLang="zh-CN" sz="2400" dirty="0">
                <a:latin typeface="Times New Roman" pitchFamily="18" charset="0"/>
                <a:cs typeface="Times New Roman" pitchFamily="18" charset="0"/>
              </a:rPr>
              <a:t>, including housewives, </a:t>
            </a:r>
            <a:r>
              <a:rPr lang="en-US" altLang="zh-CN" sz="2400" dirty="0" smtClean="0">
                <a:latin typeface="Times New Roman" pitchFamily="18" charset="0"/>
                <a:cs typeface="Times New Roman" pitchFamily="18" charset="0"/>
              </a:rPr>
              <a:t>in the </a:t>
            </a:r>
            <a:r>
              <a:rPr lang="en-US" altLang="zh-CN" sz="2400" dirty="0">
                <a:latin typeface="Times New Roman" pitchFamily="18" charset="0"/>
                <a:cs typeface="Times New Roman" pitchFamily="18" charset="0"/>
              </a:rPr>
              <a:t>Women’s Lib</a:t>
            </a:r>
            <a:r>
              <a:rPr lang="zh-CN" altLang="zh-CN" sz="2400" dirty="0">
                <a:latin typeface="Times New Roman" pitchFamily="18" charset="0"/>
                <a:cs typeface="Times New Roman" pitchFamily="18" charset="0"/>
              </a:rPr>
              <a:t> </a:t>
            </a:r>
            <a:endParaRPr lang="en-US" altLang="zh-CN" sz="2400" dirty="0">
              <a:latin typeface="Times New Roman" pitchFamily="18" charset="0"/>
              <a:cs typeface="Times New Roman" pitchFamily="18" charset="0"/>
            </a:endParaRPr>
          </a:p>
          <a:p>
            <a:pPr marL="0" indent="0">
              <a:buNone/>
            </a:pPr>
            <a:r>
              <a:rPr lang="en-US" altLang="zh-CN" sz="24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-college </a:t>
            </a:r>
            <a:r>
              <a:rPr lang="en-US" altLang="zh-CN" sz="2400" dirty="0" smtClean="0">
                <a:latin typeface="Times New Roman" pitchFamily="18" charset="0"/>
                <a:cs typeface="Times New Roman" pitchFamily="18" charset="0"/>
              </a:rPr>
              <a:t>youth </a:t>
            </a:r>
            <a:r>
              <a:rPr lang="en-US" altLang="zh-CN" sz="2400" dirty="0">
                <a:latin typeface="Times New Roman" pitchFamily="18" charset="0"/>
                <a:cs typeface="Times New Roman" pitchFamily="18" charset="0"/>
              </a:rPr>
              <a:t>in the anti-Vietnam War </a:t>
            </a:r>
            <a:r>
              <a:rPr lang="en-US" altLang="zh-CN" sz="2400" dirty="0" smtClean="0">
                <a:latin typeface="Times New Roman" pitchFamily="18" charset="0"/>
                <a:cs typeface="Times New Roman" pitchFamily="18" charset="0"/>
              </a:rPr>
              <a:t>movement</a:t>
            </a:r>
          </a:p>
          <a:p>
            <a:pPr marL="457200" indent="-457200">
              <a:buAutoNum type="alphaUcPeriod" startAt="2"/>
            </a:pPr>
            <a:r>
              <a:rPr lang="en-US" altLang="zh-CN" sz="2400" dirty="0" smtClean="0">
                <a:latin typeface="Times New Roman" pitchFamily="18" charset="0"/>
                <a:cs typeface="Times New Roman" pitchFamily="18" charset="0"/>
              </a:rPr>
              <a:t>Strategies </a:t>
            </a:r>
            <a:r>
              <a:rPr lang="en-US" altLang="zh-CN" sz="2400" dirty="0">
                <a:latin typeface="Times New Roman" pitchFamily="18" charset="0"/>
                <a:cs typeface="Times New Roman" pitchFamily="18" charset="0"/>
              </a:rPr>
              <a:t>and </a:t>
            </a:r>
            <a:r>
              <a:rPr lang="en-US" altLang="zh-CN" sz="2400" dirty="0" smtClean="0">
                <a:latin typeface="Times New Roman" pitchFamily="18" charset="0"/>
                <a:cs typeface="Times New Roman" pitchFamily="18" charset="0"/>
              </a:rPr>
              <a:t>tactics</a:t>
            </a:r>
            <a:r>
              <a:rPr lang="en-US" altLang="zh-CN" sz="24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used in the movement</a:t>
            </a:r>
          </a:p>
          <a:p>
            <a:pPr marL="400050" lvl="1" indent="0">
              <a:buNone/>
            </a:pPr>
            <a:r>
              <a:rPr lang="en-US" altLang="zh-CN" sz="20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n</a:t>
            </a:r>
            <a:r>
              <a:rPr lang="en-US" altLang="zh-CN" sz="2400" dirty="0" smtClean="0">
                <a:latin typeface="Times New Roman" pitchFamily="18" charset="0"/>
                <a:cs typeface="Times New Roman" pitchFamily="18" charset="0"/>
              </a:rPr>
              <a:t>onviolent</a:t>
            </a:r>
            <a:r>
              <a:rPr lang="en-US" altLang="zh-CN" sz="2400" dirty="0">
                <a:latin typeface="Times New Roman" pitchFamily="18" charset="0"/>
                <a:cs typeface="Times New Roman" pitchFamily="18" charset="0"/>
              </a:rPr>
              <a:t>, direct action tactics like </a:t>
            </a:r>
            <a:r>
              <a:rPr lang="en-US" altLang="zh-CN" sz="2400" dirty="0" smtClean="0">
                <a:latin typeface="Times New Roman" pitchFamily="18" charset="0"/>
                <a:cs typeface="Times New Roman" pitchFamily="18" charset="0"/>
              </a:rPr>
              <a:t>(bus) boycotts</a:t>
            </a:r>
            <a:r>
              <a:rPr lang="en-US" altLang="zh-CN" sz="24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		and marches used </a:t>
            </a:r>
            <a:r>
              <a:rPr lang="en-US" altLang="zh-CN" sz="2400" dirty="0">
                <a:latin typeface="Times New Roman" pitchFamily="18" charset="0"/>
                <a:cs typeface="Times New Roman" pitchFamily="18" charset="0"/>
              </a:rPr>
              <a:t>to protest </a:t>
            </a:r>
            <a:r>
              <a:rPr lang="en-US" altLang="zh-CN" sz="2400" dirty="0" smtClean="0">
                <a:latin typeface="Times New Roman" pitchFamily="18" charset="0"/>
                <a:cs typeface="Times New Roman" pitchFamily="18" charset="0"/>
              </a:rPr>
              <a:t>oppression</a:t>
            </a:r>
          </a:p>
          <a:p>
            <a:pPr marL="400050" lvl="1" indent="0">
              <a:buNone/>
            </a:pPr>
            <a:r>
              <a:rPr lang="en-US" altLang="zh-CN" sz="2400" dirty="0" smtClean="0">
                <a:latin typeface="Times New Roman" pitchFamily="18" charset="0"/>
                <a:cs typeface="Times New Roman" pitchFamily="18" charset="0"/>
              </a:rPr>
              <a:t>-“sit-ins</a:t>
            </a:r>
            <a:r>
              <a:rPr lang="en-US" altLang="zh-CN" sz="2400" dirty="0" smtClean="0">
                <a:latin typeface="Times New Roman" pitchFamily="18" charset="0"/>
                <a:cs typeface="Times New Roman" pitchFamily="18" charset="0"/>
              </a:rPr>
              <a:t>” and later “teach</a:t>
            </a:r>
            <a:r>
              <a:rPr lang="en-US" altLang="zh-CN" sz="2400" dirty="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ins” </a:t>
            </a:r>
            <a:r>
              <a:rPr lang="en-US" altLang="zh-CN" sz="2400" dirty="0">
                <a:latin typeface="Times New Roman" pitchFamily="18" charset="0"/>
                <a:cs typeface="Times New Roman" pitchFamily="18" charset="0"/>
              </a:rPr>
              <a:t>to </a:t>
            </a:r>
            <a:r>
              <a:rPr lang="en-US" altLang="zh-CN" sz="2400" dirty="0" smtClean="0">
                <a:latin typeface="Times New Roman" pitchFamily="18" charset="0"/>
                <a:cs typeface="Times New Roman" pitchFamily="18" charset="0"/>
              </a:rPr>
              <a:t>protest and educate the public about </a:t>
            </a:r>
            <a:r>
              <a:rPr lang="en-US" altLang="zh-CN" sz="2400" dirty="0">
                <a:latin typeface="Times New Roman" pitchFamily="18" charset="0"/>
                <a:cs typeface="Times New Roman" pitchFamily="18" charset="0"/>
              </a:rPr>
              <a:t>the war in Vietnam.</a:t>
            </a:r>
            <a:r>
              <a:rPr lang="zh-CN" altLang="zh-CN" sz="2400" dirty="0">
                <a:latin typeface="Times New Roman" pitchFamily="18" charset="0"/>
                <a:cs typeface="Times New Roman" pitchFamily="18" charset="0"/>
              </a:rPr>
              <a:t> </a:t>
            </a:r>
            <a:endParaRPr lang="en-US" altLang="zh-CN" sz="2400" dirty="0" smtClean="0">
              <a:latin typeface="Times New Roman" pitchFamily="18" charset="0"/>
              <a:cs typeface="Times New Roman" pitchFamily="18" charset="0"/>
            </a:endParaRPr>
          </a:p>
          <a:p>
            <a:pPr marL="400050" lvl="1" indent="0">
              <a:buNone/>
            </a:pPr>
            <a:r>
              <a:rPr lang="en-US" altLang="zh-CN" sz="2400" dirty="0" smtClean="0">
                <a:latin typeface="Times New Roman" pitchFamily="18" charset="0"/>
                <a:cs typeface="Times New Roman" pitchFamily="18" charset="0"/>
              </a:rPr>
              <a:t>- </a:t>
            </a:r>
            <a:r>
              <a:rPr lang="en-US" altLang="zh-CN" sz="2400" dirty="0">
                <a:latin typeface="Times New Roman" pitchFamily="18" charset="0"/>
                <a:cs typeface="Times New Roman" pitchFamily="18" charset="0"/>
              </a:rPr>
              <a:t>t</a:t>
            </a:r>
            <a:r>
              <a:rPr lang="en-US" altLang="zh-CN" sz="2400" dirty="0" smtClean="0">
                <a:latin typeface="Times New Roman" pitchFamily="18" charset="0"/>
                <a:cs typeface="Times New Roman" pitchFamily="18" charset="0"/>
              </a:rPr>
              <a:t>he </a:t>
            </a:r>
            <a:r>
              <a:rPr lang="en-US" altLang="zh-CN" sz="2400" dirty="0">
                <a:latin typeface="Times New Roman" pitchFamily="18" charset="0"/>
                <a:cs typeface="Times New Roman" pitchFamily="18" charset="0"/>
              </a:rPr>
              <a:t>legal system to test laws and to force changes</a:t>
            </a:r>
            <a:r>
              <a:rPr lang="zh-CN" altLang="zh-CN" sz="2400" dirty="0">
                <a:latin typeface="Times New Roman" pitchFamily="18" charset="0"/>
                <a:cs typeface="Times New Roman" pitchFamily="18" charset="0"/>
              </a:rPr>
              <a:t> </a:t>
            </a:r>
            <a:endParaRPr lang="en-US" altLang="zh-CN" sz="2400"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117829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400" dirty="0">
                <a:latin typeface="Times New Roman"/>
                <a:cs typeface="Times New Roman"/>
              </a:rPr>
              <a:t>Protesters </a:t>
            </a:r>
            <a:r>
              <a:rPr lang="en-US" altLang="zh-CN" sz="2400" dirty="0" smtClean="0">
                <a:latin typeface="Times New Roman"/>
                <a:cs typeface="Times New Roman"/>
              </a:rPr>
              <a:t>Rally in </a:t>
            </a:r>
            <a:r>
              <a:rPr lang="en-US" altLang="zh-CN" sz="2400" dirty="0" smtClean="0">
                <a:latin typeface="Times New Roman"/>
                <a:cs typeface="Times New Roman"/>
              </a:rPr>
              <a:t>“</a:t>
            </a:r>
            <a:r>
              <a:rPr lang="en-US" altLang="zh-CN" sz="2400" dirty="0" smtClean="0">
                <a:latin typeface="Times New Roman"/>
                <a:cs typeface="Times New Roman"/>
              </a:rPr>
              <a:t>Justice </a:t>
            </a:r>
            <a:r>
              <a:rPr lang="en-US" altLang="zh-CN" sz="2400" dirty="0">
                <a:latin typeface="Times New Roman"/>
                <a:cs typeface="Times New Roman"/>
              </a:rPr>
              <a:t>For </a:t>
            </a:r>
            <a:r>
              <a:rPr lang="en-US" altLang="zh-CN" sz="2400" dirty="0" smtClean="0">
                <a:latin typeface="Times New Roman"/>
                <a:cs typeface="Times New Roman"/>
              </a:rPr>
              <a:t>All” </a:t>
            </a:r>
            <a:r>
              <a:rPr lang="en-US" altLang="zh-CN" sz="2400" dirty="0" smtClean="0">
                <a:latin typeface="Times New Roman"/>
                <a:cs typeface="Times New Roman"/>
              </a:rPr>
              <a:t>Marches </a:t>
            </a:r>
            <a:r>
              <a:rPr lang="en-US" altLang="zh-CN" sz="2400" dirty="0">
                <a:latin typeface="Times New Roman"/>
                <a:cs typeface="Times New Roman"/>
              </a:rPr>
              <a:t>i</a:t>
            </a:r>
            <a:r>
              <a:rPr lang="en-US" altLang="zh-CN" sz="2400" dirty="0" smtClean="0">
                <a:latin typeface="Times New Roman"/>
                <a:cs typeface="Times New Roman"/>
              </a:rPr>
              <a:t>n the U.S. in December 2014</a:t>
            </a:r>
            <a:endParaRPr kumimoji="1" lang="zh-CN" altLang="en-US" sz="2400" dirty="0">
              <a:latin typeface="Times New Roman"/>
              <a:cs typeface="Times New Roman"/>
            </a:endParaRPr>
          </a:p>
        </p:txBody>
      </p:sp>
      <p:pic>
        <p:nvPicPr>
          <p:cNvPr id="4" name="内容占位符 3" descr="GTY_justice_for_all_march_rally_3_jt_141213_4x3_992.jpg"/>
          <p:cNvPicPr>
            <a:picLocks noGrp="1" noChangeAspect="1"/>
          </p:cNvPicPr>
          <p:nvPr>
            <p:ph idx="1"/>
          </p:nvPr>
        </p:nvPicPr>
        <p:blipFill>
          <a:blip r:embed="rId2">
            <a:extLst>
              <a:ext uri="{28A0092B-C50C-407E-A947-70E740481C1C}">
                <a14:useLocalDpi xmlns="" xmlns:a14="http://schemas.microsoft.com/office/drawing/2010/main" val="0"/>
              </a:ext>
            </a:extLst>
          </a:blip>
          <a:srcRect t="13336" b="13336"/>
          <a:stretch>
            <a:fillRect/>
          </a:stretch>
        </p:blipFill>
        <p:spPr/>
      </p:pic>
    </p:spTree>
    <p:extLst>
      <p:ext uri="{BB962C8B-B14F-4D97-AF65-F5344CB8AC3E}">
        <p14:creationId xmlns="" xmlns:p14="http://schemas.microsoft.com/office/powerpoint/2010/main" val="377879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0520"/>
            <a:ext cx="8229600" cy="1143000"/>
          </a:xfrm>
        </p:spPr>
        <p:txBody>
          <a:bodyPr>
            <a:noAutofit/>
          </a:bodyPr>
          <a:lstStyle/>
          <a:p>
            <a:r>
              <a:rPr kumimoji="1" lang="en-US" altLang="zh-CN" sz="2400" dirty="0" smtClean="0">
                <a:latin typeface="Times New Roman"/>
                <a:cs typeface="Times New Roman"/>
              </a:rPr>
              <a:t>Marches and Rallies to Spread the Message “Just for All”</a:t>
            </a:r>
            <a:endParaRPr kumimoji="1" lang="zh-CN" altLang="en-US" sz="2400" dirty="0">
              <a:latin typeface="Times New Roman"/>
              <a:cs typeface="Times New Roman"/>
            </a:endParaRPr>
          </a:p>
        </p:txBody>
      </p:sp>
      <p:pic>
        <p:nvPicPr>
          <p:cNvPr id="8" name="内容占位符 3" descr="741Killings By Police March.JPEG"/>
          <p:cNvPicPr>
            <a:picLocks noGrp="1" noChangeAspect="1"/>
          </p:cNvPicPr>
          <p:nvPr>
            <p:ph idx="1"/>
          </p:nvPr>
        </p:nvPicPr>
        <p:blipFill>
          <a:blip r:embed="rId2">
            <a:extLst>
              <a:ext uri="{28A0092B-C50C-407E-A947-70E740481C1C}">
                <a14:useLocalDpi xmlns="" xmlns:a14="http://schemas.microsoft.com/office/drawing/2010/main" val="0"/>
              </a:ext>
            </a:extLst>
          </a:blip>
          <a:srcRect t="7550" b="7550"/>
          <a:stretch>
            <a:fillRect/>
          </a:stretch>
        </p:blipFill>
        <p:spPr>
          <a:xfrm>
            <a:off x="457200" y="1479550"/>
            <a:ext cx="8229600" cy="5378450"/>
          </a:xfrm>
        </p:spPr>
      </p:pic>
    </p:spTree>
    <p:extLst>
      <p:ext uri="{BB962C8B-B14F-4D97-AF65-F5344CB8AC3E}">
        <p14:creationId xmlns="" xmlns:p14="http://schemas.microsoft.com/office/powerpoint/2010/main" val="883210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3200" dirty="0" smtClean="0">
                <a:latin typeface="Times New Roman"/>
                <a:cs typeface="Times New Roman"/>
              </a:rPr>
              <a:t>Social Movements of the 1960s</a:t>
            </a:r>
            <a:endParaRPr kumimoji="1" lang="zh-CN" altLang="en-US" sz="3200" dirty="0">
              <a:latin typeface="Times New Roman"/>
              <a:cs typeface="Times New Roman"/>
            </a:endParaRPr>
          </a:p>
        </p:txBody>
      </p:sp>
      <p:sp>
        <p:nvSpPr>
          <p:cNvPr id="3" name="内容占位符 2"/>
          <p:cNvSpPr>
            <a:spLocks noGrp="1"/>
          </p:cNvSpPr>
          <p:nvPr>
            <p:ph idx="1"/>
          </p:nvPr>
        </p:nvSpPr>
        <p:spPr>
          <a:xfrm>
            <a:off x="457200" y="1600200"/>
            <a:ext cx="8229600" cy="4525963"/>
          </a:xfrm>
        </p:spPr>
        <p:txBody>
          <a:bodyPr>
            <a:normAutofit fontScale="92500"/>
          </a:bodyPr>
          <a:lstStyle/>
          <a:p>
            <a:r>
              <a:rPr kumimoji="1" lang="en-US" altLang="zh-CN" sz="3000" dirty="0" smtClean="0">
                <a:latin typeface="Times New Roman" pitchFamily="18" charset="0"/>
                <a:cs typeface="Times New Roman" pitchFamily="18" charset="0"/>
              </a:rPr>
              <a:t>The Civil Rights Movement</a:t>
            </a:r>
          </a:p>
          <a:p>
            <a:pPr lvl="1"/>
            <a:r>
              <a:rPr kumimoji="1" lang="en-US" altLang="zh-CN" dirty="0" smtClean="0">
                <a:latin typeface="Times New Roman" pitchFamily="18" charset="0"/>
                <a:cs typeface="Times New Roman" pitchFamily="18" charset="0"/>
              </a:rPr>
              <a:t>The immediate reasons: </a:t>
            </a:r>
            <a:r>
              <a:rPr lang="en-US" altLang="zh-CN" dirty="0">
                <a:latin typeface="Times New Roman" pitchFamily="18" charset="0"/>
                <a:cs typeface="Times New Roman" pitchFamily="18" charset="0"/>
              </a:rPr>
              <a:t>Segregation laws in Southern states in the US prevented black and white people from </a:t>
            </a:r>
            <a:r>
              <a:rPr lang="en-US" altLang="zh-CN" dirty="0" smtClean="0">
                <a:latin typeface="Times New Roman" pitchFamily="18" charset="0"/>
                <a:cs typeface="Times New Roman" pitchFamily="18" charset="0"/>
              </a:rPr>
              <a:t>being integrated;</a:t>
            </a:r>
          </a:p>
          <a:p>
            <a:pPr lvl="1"/>
            <a:r>
              <a:rPr lang="en-US" altLang="zh-CN" dirty="0" smtClean="0">
                <a:latin typeface="Times New Roman" pitchFamily="18" charset="0"/>
                <a:cs typeface="Times New Roman" pitchFamily="18" charset="0"/>
              </a:rPr>
              <a:t> </a:t>
            </a:r>
            <a:r>
              <a:rPr lang="en-US" altLang="zh-CN" dirty="0">
                <a:latin typeface="Times New Roman" pitchFamily="18" charset="0"/>
                <a:cs typeface="Times New Roman" pitchFamily="18" charset="0"/>
              </a:rPr>
              <a:t>The </a:t>
            </a:r>
            <a:r>
              <a:rPr lang="en-US" altLang="zh-CN" dirty="0" smtClean="0">
                <a:latin typeface="Times New Roman" pitchFamily="18" charset="0"/>
                <a:cs typeface="Times New Roman" pitchFamily="18" charset="0"/>
              </a:rPr>
              <a:t>Civil </a:t>
            </a:r>
            <a:r>
              <a:rPr lang="en-US" altLang="zh-CN" dirty="0">
                <a:latin typeface="Times New Roman" pitchFamily="18" charset="0"/>
                <a:cs typeface="Times New Roman" pitchFamily="18" charset="0"/>
              </a:rPr>
              <a:t>R</a:t>
            </a:r>
            <a:r>
              <a:rPr lang="en-US" altLang="zh-CN" dirty="0" smtClean="0">
                <a:latin typeface="Times New Roman" pitchFamily="18" charset="0"/>
                <a:cs typeface="Times New Roman" pitchFamily="18" charset="0"/>
              </a:rPr>
              <a:t>ights </a:t>
            </a:r>
            <a:r>
              <a:rPr lang="en-US" altLang="zh-CN" dirty="0">
                <a:latin typeface="Times New Roman" pitchFamily="18" charset="0"/>
                <a:cs typeface="Times New Roman" pitchFamily="18" charset="0"/>
              </a:rPr>
              <a:t>M</a:t>
            </a:r>
            <a:r>
              <a:rPr lang="en-US" altLang="zh-CN" dirty="0" smtClean="0">
                <a:latin typeface="Times New Roman" pitchFamily="18" charset="0"/>
                <a:cs typeface="Times New Roman" pitchFamily="18" charset="0"/>
              </a:rPr>
              <a:t>ovement </a:t>
            </a:r>
            <a:r>
              <a:rPr lang="en-US" altLang="zh-CN" dirty="0">
                <a:latin typeface="Times New Roman" pitchFamily="18" charset="0"/>
                <a:cs typeface="Times New Roman" pitchFamily="18" charset="0"/>
              </a:rPr>
              <a:t>began when black people spontaneously protested segregation laws and created </a:t>
            </a:r>
            <a:r>
              <a:rPr lang="en-US" altLang="zh-CN" dirty="0" smtClean="0">
                <a:latin typeface="Times New Roman" pitchFamily="18" charset="0"/>
                <a:cs typeface="Times New Roman" pitchFamily="18" charset="0"/>
              </a:rPr>
              <a:t>organized actions in protest of racial injustice. </a:t>
            </a:r>
          </a:p>
          <a:p>
            <a:pPr lvl="1"/>
            <a:r>
              <a:rPr lang="en-US" altLang="zh-CN" dirty="0" smtClean="0">
                <a:latin typeface="Times New Roman" pitchFamily="18" charset="0"/>
                <a:cs typeface="Times New Roman" pitchFamily="18" charset="0"/>
              </a:rPr>
              <a:t>The Civil Rights Movement started with actions  by heroic individuals, such as Rosa Parks and Martin Luther King, Jr., backed by black organizations. </a:t>
            </a:r>
            <a:endParaRPr kumimoji="1" lang="zh-CN" alt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505205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697"/>
            <a:ext cx="8229600" cy="1143000"/>
          </a:xfrm>
        </p:spPr>
        <p:txBody>
          <a:bodyPr>
            <a:normAutofit/>
          </a:bodyPr>
          <a:lstStyle/>
          <a:p>
            <a:r>
              <a:rPr kumimoji="1" lang="en-US" altLang="zh-CN" sz="2800" dirty="0" smtClean="0">
                <a:latin typeface="Times New Roman" pitchFamily="18" charset="0"/>
                <a:cs typeface="Times New Roman" pitchFamily="18" charset="0"/>
              </a:rPr>
              <a:t>Rosa Parks (1913-2005)</a:t>
            </a:r>
            <a:endParaRPr kumimoji="1" lang="zh-CN" altLang="en-US" sz="2800" dirty="0">
              <a:latin typeface="Times New Roman" pitchFamily="18" charset="0"/>
              <a:cs typeface="Times New Roman" pitchFamily="18" charset="0"/>
            </a:endParaRPr>
          </a:p>
        </p:txBody>
      </p:sp>
      <p:sp>
        <p:nvSpPr>
          <p:cNvPr id="7" name="内容占位符 6"/>
          <p:cNvSpPr>
            <a:spLocks noGrp="1"/>
          </p:cNvSpPr>
          <p:nvPr>
            <p:ph idx="1"/>
          </p:nvPr>
        </p:nvSpPr>
        <p:spPr>
          <a:xfrm>
            <a:off x="267628" y="1148698"/>
            <a:ext cx="3903539" cy="5365656"/>
          </a:xfrm>
        </p:spPr>
        <p:txBody>
          <a:bodyPr>
            <a:noAutofit/>
          </a:bodyPr>
          <a:lstStyle/>
          <a:p>
            <a:pPr>
              <a:buNone/>
            </a:pPr>
            <a:r>
              <a:rPr lang="en-US" altLang="zh-CN" sz="2000" dirty="0" smtClean="0">
                <a:latin typeface="Times New Roman" pitchFamily="18" charset="0"/>
                <a:cs typeface="Times New Roman" pitchFamily="18" charset="0"/>
              </a:rPr>
              <a:t>     Mrs</a:t>
            </a:r>
            <a:r>
              <a:rPr lang="en-US" altLang="zh-CN" sz="2000" dirty="0">
                <a:latin typeface="Times New Roman" pitchFamily="18" charset="0"/>
                <a:cs typeface="Times New Roman" pitchFamily="18" charset="0"/>
              </a:rPr>
              <a:t>. Rosa Parks was an activist in the African-American Civil Rights </a:t>
            </a:r>
            <a:r>
              <a:rPr lang="en-US" altLang="zh-CN" sz="2000" dirty="0" smtClean="0">
                <a:latin typeface="Times New Roman" pitchFamily="18" charset="0"/>
                <a:cs typeface="Times New Roman" pitchFamily="18" charset="0"/>
              </a:rPr>
              <a:t>Movement. She almost single-handedly altered </a:t>
            </a:r>
            <a:r>
              <a:rPr lang="en-US" altLang="zh-CN" sz="2000" dirty="0">
                <a:latin typeface="Times New Roman" pitchFamily="18" charset="0"/>
                <a:cs typeface="Times New Roman" pitchFamily="18" charset="0"/>
              </a:rPr>
              <a:t>the negro progress in Montgomery, Alabama, 1955, by the bus boycott she began. T</a:t>
            </a:r>
            <a:r>
              <a:rPr lang="en-US" altLang="zh-CN" sz="2000" dirty="0" smtClean="0">
                <a:latin typeface="Times New Roman" pitchFamily="18" charset="0"/>
                <a:cs typeface="Times New Roman" pitchFamily="18" charset="0"/>
              </a:rPr>
              <a:t>he </a:t>
            </a:r>
            <a:r>
              <a:rPr lang="en-US" altLang="zh-CN" sz="2000" dirty="0">
                <a:latin typeface="Times New Roman" pitchFamily="18" charset="0"/>
                <a:cs typeface="Times New Roman" pitchFamily="18" charset="0"/>
              </a:rPr>
              <a:t>United States Congress called </a:t>
            </a:r>
            <a:r>
              <a:rPr lang="en-US" altLang="zh-CN" sz="2000" dirty="0" smtClean="0">
                <a:latin typeface="Times New Roman" pitchFamily="18" charset="0"/>
                <a:cs typeface="Times New Roman" pitchFamily="18" charset="0"/>
              </a:rPr>
              <a:t>her "</a:t>
            </a:r>
            <a:r>
              <a:rPr lang="en-US" altLang="zh-CN" sz="2000" dirty="0">
                <a:latin typeface="Times New Roman" pitchFamily="18" charset="0"/>
                <a:cs typeface="Times New Roman" pitchFamily="18" charset="0"/>
              </a:rPr>
              <a:t>the first lady of civil rights" and "the mother of the freedom </a:t>
            </a:r>
            <a:r>
              <a:rPr lang="en-US" altLang="zh-CN" sz="2000" dirty="0" smtClean="0">
                <a:latin typeface="Times New Roman" pitchFamily="18" charset="0"/>
                <a:cs typeface="Times New Roman" pitchFamily="18" charset="0"/>
              </a:rPr>
              <a:t>movement”. </a:t>
            </a:r>
            <a:r>
              <a:rPr lang="en-US" altLang="zh-CN" sz="2000" dirty="0">
                <a:latin typeface="Times New Roman" pitchFamily="18" charset="0"/>
                <a:cs typeface="Times New Roman" pitchFamily="18" charset="0"/>
              </a:rPr>
              <a:t>Her birthday, February 4, and the day she was arrested, December 1, have both become Rosa Parks </a:t>
            </a:r>
            <a:r>
              <a:rPr lang="en-US" altLang="zh-CN" sz="2000" dirty="0" smtClean="0">
                <a:latin typeface="Times New Roman" pitchFamily="18" charset="0"/>
                <a:cs typeface="Times New Roman" pitchFamily="18" charset="0"/>
              </a:rPr>
              <a:t>Day</a:t>
            </a:r>
            <a:r>
              <a:rPr lang="en-US" altLang="zh-CN" sz="2000" dirty="0">
                <a:latin typeface="Times New Roman" pitchFamily="18" charset="0"/>
                <a:cs typeface="Times New Roman" pitchFamily="18" charset="0"/>
              </a:rPr>
              <a:t>.</a:t>
            </a:r>
            <a:endParaRPr kumimoji="1" lang="zh-CN" altLang="en-US" sz="2000" dirty="0">
              <a:latin typeface="Times New Roman" pitchFamily="18" charset="0"/>
              <a:cs typeface="Times New Roman" pitchFamily="18" charset="0"/>
            </a:endParaRPr>
          </a:p>
        </p:txBody>
      </p:sp>
      <p:pic>
        <p:nvPicPr>
          <p:cNvPr id="8" name="图片 7" descr="Rosaparks.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712448" y="1255059"/>
            <a:ext cx="3780200" cy="5033007"/>
          </a:xfrm>
          <a:prstGeom prst="rect">
            <a:avLst/>
          </a:prstGeom>
        </p:spPr>
      </p:pic>
    </p:spTree>
    <p:extLst>
      <p:ext uri="{BB962C8B-B14F-4D97-AF65-F5344CB8AC3E}">
        <p14:creationId xmlns="" xmlns:p14="http://schemas.microsoft.com/office/powerpoint/2010/main" val="2198359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697"/>
            <a:ext cx="8229600" cy="1143000"/>
          </a:xfrm>
        </p:spPr>
        <p:txBody>
          <a:bodyPr>
            <a:noAutofit/>
          </a:bodyPr>
          <a:lstStyle/>
          <a:p>
            <a:r>
              <a:rPr kumimoji="1" lang="en-US" altLang="zh-CN" sz="3200" dirty="0">
                <a:latin typeface="Times New Roman" pitchFamily="18" charset="0"/>
                <a:cs typeface="Times New Roman" pitchFamily="18" charset="0"/>
              </a:rPr>
              <a:t>Rosa Parks (1913-2005</a:t>
            </a:r>
            <a:r>
              <a:rPr kumimoji="1" lang="en-US" altLang="zh-CN" sz="3200" dirty="0" smtClean="0">
                <a:latin typeface="Times New Roman" pitchFamily="18" charset="0"/>
                <a:cs typeface="Times New Roman" pitchFamily="18" charset="0"/>
              </a:rPr>
              <a:t>) and the Bus Boycott</a:t>
            </a:r>
            <a:endParaRPr kumimoji="1" lang="zh-CN" altLang="en-US" sz="3200" dirty="0">
              <a:latin typeface="Times New Roman" pitchFamily="18" charset="0"/>
              <a:cs typeface="Times New Roman" pitchFamily="18" charset="0"/>
            </a:endParaRPr>
          </a:p>
        </p:txBody>
      </p:sp>
      <p:sp>
        <p:nvSpPr>
          <p:cNvPr id="3" name="内容占位符 2"/>
          <p:cNvSpPr>
            <a:spLocks noGrp="1"/>
          </p:cNvSpPr>
          <p:nvPr>
            <p:ph idx="1"/>
          </p:nvPr>
        </p:nvSpPr>
        <p:spPr>
          <a:xfrm>
            <a:off x="457200" y="1180074"/>
            <a:ext cx="8229600" cy="715682"/>
          </a:xfrm>
        </p:spPr>
        <p:txBody>
          <a:bodyPr>
            <a:normAutofit fontScale="62500" lnSpcReduction="20000"/>
          </a:bodyPr>
          <a:lstStyle/>
          <a:p>
            <a:pPr>
              <a:buNone/>
            </a:pPr>
            <a:r>
              <a:rPr lang="en-US" altLang="zh-CN" dirty="0" smtClean="0">
                <a:latin typeface="Times New Roman" pitchFamily="18" charset="0"/>
                <a:cs typeface="Times New Roman" pitchFamily="18" charset="0"/>
              </a:rPr>
              <a:t>      The </a:t>
            </a:r>
            <a:r>
              <a:rPr lang="en-US" altLang="zh-CN" dirty="0">
                <a:latin typeface="Times New Roman" pitchFamily="18" charset="0"/>
                <a:cs typeface="Times New Roman" pitchFamily="18" charset="0"/>
              </a:rPr>
              <a:t>No. 2857 bus on which Parks was riding before her arrest (a GM "old-look" transit </a:t>
            </a:r>
            <a:r>
              <a:rPr lang="en-US" altLang="zh-CN" dirty="0" smtClean="0">
                <a:latin typeface="Times New Roman" pitchFamily="18" charset="0"/>
                <a:cs typeface="Times New Roman" pitchFamily="18" charset="0"/>
              </a:rPr>
              <a:t>bus) </a:t>
            </a:r>
            <a:r>
              <a:rPr lang="en-US" altLang="zh-CN" dirty="0">
                <a:latin typeface="Times New Roman" pitchFamily="18" charset="0"/>
                <a:cs typeface="Times New Roman" pitchFamily="18" charset="0"/>
              </a:rPr>
              <a:t>is now a museum exhibit at the Henry Ford Museum.</a:t>
            </a:r>
            <a:endParaRPr kumimoji="1" lang="zh-CN" altLang="en-US" dirty="0">
              <a:latin typeface="Times New Roman" pitchFamily="18" charset="0"/>
              <a:cs typeface="Times New Roman" pitchFamily="18" charset="0"/>
            </a:endParaRPr>
          </a:p>
        </p:txBody>
      </p:sp>
      <p:pic>
        <p:nvPicPr>
          <p:cNvPr id="4" name="图片 3" descr="800px-Rosa_Parks_Bus.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47058" y="1910699"/>
            <a:ext cx="7939741" cy="4738125"/>
          </a:xfrm>
          <a:prstGeom prst="rect">
            <a:avLst/>
          </a:prstGeom>
        </p:spPr>
      </p:pic>
    </p:spTree>
    <p:extLst>
      <p:ext uri="{BB962C8B-B14F-4D97-AF65-F5344CB8AC3E}">
        <p14:creationId xmlns="" xmlns:p14="http://schemas.microsoft.com/office/powerpoint/2010/main" val="1913295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8"/>
            <a:ext cx="8229600" cy="1143000"/>
          </a:xfrm>
        </p:spPr>
        <p:txBody>
          <a:bodyPr/>
          <a:lstStyle/>
          <a:p>
            <a:r>
              <a:rPr lang="en-US" altLang="zh-CN" dirty="0">
                <a:latin typeface="Times New Roman"/>
                <a:cs typeface="Times New Roman"/>
              </a:rPr>
              <a:t>Martin Luther </a:t>
            </a:r>
            <a:r>
              <a:rPr lang="en-US" altLang="zh-CN" dirty="0" smtClean="0">
                <a:latin typeface="Times New Roman"/>
                <a:cs typeface="Times New Roman"/>
              </a:rPr>
              <a:t>King, </a:t>
            </a:r>
            <a:r>
              <a:rPr lang="en-US" altLang="zh-CN" dirty="0">
                <a:latin typeface="Times New Roman"/>
                <a:cs typeface="Times New Roman"/>
              </a:rPr>
              <a:t>Jr.</a:t>
            </a:r>
            <a:endParaRPr kumimoji="1" lang="zh-CN" altLang="en-US" dirty="0">
              <a:latin typeface="Times New Roman"/>
              <a:cs typeface="Times New Roman"/>
            </a:endParaRPr>
          </a:p>
        </p:txBody>
      </p:sp>
      <p:sp>
        <p:nvSpPr>
          <p:cNvPr id="3" name="内容占位符 2"/>
          <p:cNvSpPr>
            <a:spLocks noGrp="1"/>
          </p:cNvSpPr>
          <p:nvPr>
            <p:ph idx="1"/>
          </p:nvPr>
        </p:nvSpPr>
        <p:spPr>
          <a:xfrm>
            <a:off x="457201" y="1460810"/>
            <a:ext cx="3914078" cy="4665353"/>
          </a:xfrm>
        </p:spPr>
        <p:txBody>
          <a:bodyPr>
            <a:normAutofit fontScale="92500" lnSpcReduction="10000"/>
          </a:bodyPr>
          <a:lstStyle/>
          <a:p>
            <a:pPr>
              <a:buNone/>
            </a:pPr>
            <a:r>
              <a:rPr lang="en-US" altLang="zh-CN" b="1" dirty="0" smtClean="0"/>
              <a:t>     </a:t>
            </a:r>
            <a:r>
              <a:rPr lang="en-US" altLang="zh-CN" sz="2800" dirty="0" smtClean="0">
                <a:latin typeface="Times New Roman" pitchFamily="18" charset="0"/>
                <a:cs typeface="Times New Roman" pitchFamily="18" charset="0"/>
              </a:rPr>
              <a:t>Martin </a:t>
            </a:r>
            <a:r>
              <a:rPr lang="en-US" altLang="zh-CN" sz="2800" dirty="0">
                <a:latin typeface="Times New Roman" pitchFamily="18" charset="0"/>
                <a:cs typeface="Times New Roman" pitchFamily="18" charset="0"/>
              </a:rPr>
              <a:t>Luther King, Jr. </a:t>
            </a:r>
            <a:r>
              <a:rPr lang="en-US" altLang="zh-CN" sz="2800" dirty="0" smtClean="0">
                <a:latin typeface="Times New Roman" pitchFamily="18" charset="0"/>
                <a:cs typeface="Times New Roman" pitchFamily="18" charset="0"/>
              </a:rPr>
              <a:t>(1929</a:t>
            </a:r>
            <a:r>
              <a:rPr lang="en-US" altLang="zh-CN" sz="2800" dirty="0">
                <a:latin typeface="Times New Roman" pitchFamily="18" charset="0"/>
                <a:cs typeface="Times New Roman" pitchFamily="18" charset="0"/>
              </a:rPr>
              <a:t> – </a:t>
            </a:r>
            <a:r>
              <a:rPr lang="en-US" altLang="zh-CN" sz="2800" dirty="0" smtClean="0">
                <a:latin typeface="Times New Roman" pitchFamily="18" charset="0"/>
                <a:cs typeface="Times New Roman" pitchFamily="18" charset="0"/>
              </a:rPr>
              <a:t>1968</a:t>
            </a:r>
            <a:r>
              <a:rPr lang="en-US" altLang="zh-CN" sz="2800" dirty="0">
                <a:latin typeface="Times New Roman" pitchFamily="18" charset="0"/>
                <a:cs typeface="Times New Roman" pitchFamily="18" charset="0"/>
              </a:rPr>
              <a:t>) was an American pastor, activist, humanitarian, and leader in the African-American Civil Rights Movement. He is best known for his role in the advancement of civil rights using nonviolent civil disobedience based on his Christian </a:t>
            </a:r>
            <a:r>
              <a:rPr lang="en-US" altLang="zh-CN" sz="2800" dirty="0" smtClean="0">
                <a:latin typeface="Times New Roman" pitchFamily="18" charset="0"/>
                <a:cs typeface="Times New Roman" pitchFamily="18" charset="0"/>
              </a:rPr>
              <a:t>beliefs.</a:t>
            </a:r>
            <a:endParaRPr lang="en-US" altLang="zh-CN" sz="2800" dirty="0">
              <a:latin typeface="Times New Roman" pitchFamily="18" charset="0"/>
              <a:cs typeface="Times New Roman" pitchFamily="18" charset="0"/>
            </a:endParaRPr>
          </a:p>
        </p:txBody>
      </p:sp>
      <p:pic>
        <p:nvPicPr>
          <p:cNvPr id="4" name="图片 3" descr="640px-Martin_Luther_King_Jr_NYWTS.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371279" y="1316317"/>
            <a:ext cx="4315522" cy="5257800"/>
          </a:xfrm>
          <a:prstGeom prst="rect">
            <a:avLst/>
          </a:prstGeom>
        </p:spPr>
      </p:pic>
    </p:spTree>
    <p:extLst>
      <p:ext uri="{BB962C8B-B14F-4D97-AF65-F5344CB8AC3E}">
        <p14:creationId xmlns="" xmlns:p14="http://schemas.microsoft.com/office/powerpoint/2010/main" val="2280112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5462"/>
            <a:ext cx="8229600" cy="1143000"/>
          </a:xfrm>
        </p:spPr>
        <p:txBody>
          <a:bodyPr>
            <a:normAutofit/>
          </a:bodyPr>
          <a:lstStyle/>
          <a:p>
            <a:r>
              <a:rPr kumimoji="1" lang="en-US" altLang="zh-CN" sz="3200" dirty="0">
                <a:latin typeface="Times New Roman"/>
                <a:cs typeface="Times New Roman"/>
              </a:rPr>
              <a:t>Leadership through </a:t>
            </a:r>
            <a:r>
              <a:rPr kumimoji="1" lang="en-US" altLang="zh-CN" sz="3200" dirty="0" smtClean="0">
                <a:latin typeface="Times New Roman"/>
                <a:cs typeface="Times New Roman"/>
              </a:rPr>
              <a:t>Organizations </a:t>
            </a:r>
            <a:endParaRPr kumimoji="1" lang="zh-CN" altLang="en-US" sz="3200" dirty="0"/>
          </a:p>
        </p:txBody>
      </p:sp>
      <p:sp>
        <p:nvSpPr>
          <p:cNvPr id="3" name="内容占位符 2"/>
          <p:cNvSpPr>
            <a:spLocks noGrp="1"/>
          </p:cNvSpPr>
          <p:nvPr>
            <p:ph idx="1"/>
          </p:nvPr>
        </p:nvSpPr>
        <p:spPr>
          <a:xfrm>
            <a:off x="457200" y="1208462"/>
            <a:ext cx="8229600" cy="984624"/>
          </a:xfrm>
        </p:spPr>
        <p:txBody>
          <a:bodyPr>
            <a:normAutofit fontScale="62500" lnSpcReduction="20000"/>
          </a:bodyPr>
          <a:lstStyle/>
          <a:p>
            <a:pPr>
              <a:buNone/>
            </a:pPr>
            <a:r>
              <a:rPr lang="en-US" altLang="zh-CN" dirty="0" smtClean="0">
                <a:latin typeface="Times New Roman" pitchFamily="18" charset="0"/>
                <a:cs typeface="Times New Roman" pitchFamily="18" charset="0"/>
              </a:rPr>
              <a:t>      NAACP (the National Association for the Advancement of Colored People) came to Ms. Parks’ rescue by raising </a:t>
            </a:r>
            <a:r>
              <a:rPr lang="en-US" altLang="zh-CN" dirty="0">
                <a:latin typeface="Times New Roman" pitchFamily="18" charset="0"/>
                <a:cs typeface="Times New Roman" pitchFamily="18" charset="0"/>
              </a:rPr>
              <a:t>money </a:t>
            </a:r>
            <a:r>
              <a:rPr lang="en-US" altLang="zh-CN" dirty="0" smtClean="0">
                <a:latin typeface="Times New Roman" pitchFamily="18" charset="0"/>
                <a:cs typeface="Times New Roman" pitchFamily="18" charset="0"/>
              </a:rPr>
              <a:t>to bail her out. They </a:t>
            </a:r>
            <a:r>
              <a:rPr lang="en-US" altLang="zh-CN" dirty="0">
                <a:latin typeface="Times New Roman" pitchFamily="18" charset="0"/>
                <a:cs typeface="Times New Roman" pitchFamily="18" charset="0"/>
              </a:rPr>
              <a:t>also informed other organizations about her act of civil disobedience.</a:t>
            </a:r>
            <a:r>
              <a:rPr lang="zh-CN" altLang="zh-CN" dirty="0">
                <a:latin typeface="Times New Roman" pitchFamily="18" charset="0"/>
                <a:cs typeface="Times New Roman" pitchFamily="18" charset="0"/>
              </a:rPr>
              <a:t> </a:t>
            </a:r>
            <a:endParaRPr kumimoji="1" lang="zh-CN" altLang="en-US" dirty="0">
              <a:latin typeface="Times New Roman" pitchFamily="18" charset="0"/>
              <a:cs typeface="Times New Roman" pitchFamily="18" charset="0"/>
            </a:endParaRPr>
          </a:p>
        </p:txBody>
      </p:sp>
      <p:pic>
        <p:nvPicPr>
          <p:cNvPr id="4" name="图片 3" descr="Naacplogo.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315884"/>
            <a:ext cx="3429000" cy="3498476"/>
          </a:xfrm>
          <a:prstGeom prst="rect">
            <a:avLst/>
          </a:prstGeom>
        </p:spPr>
      </p:pic>
      <p:pic>
        <p:nvPicPr>
          <p:cNvPr id="5" name="图片 4" descr="Founders_of_the_NAACP.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29000" y="2315884"/>
            <a:ext cx="5715000" cy="3289300"/>
          </a:xfrm>
          <a:prstGeom prst="rect">
            <a:avLst/>
          </a:prstGeom>
        </p:spPr>
      </p:pic>
      <p:sp>
        <p:nvSpPr>
          <p:cNvPr id="6" name="文本框 5"/>
          <p:cNvSpPr txBox="1"/>
          <p:nvPr/>
        </p:nvSpPr>
        <p:spPr>
          <a:xfrm>
            <a:off x="3429000" y="5605184"/>
            <a:ext cx="5715000" cy="646331"/>
          </a:xfrm>
          <a:prstGeom prst="rect">
            <a:avLst/>
          </a:prstGeom>
          <a:noFill/>
        </p:spPr>
        <p:txBody>
          <a:bodyPr wrap="square" rtlCol="0">
            <a:spAutoFit/>
          </a:bodyPr>
          <a:lstStyle/>
          <a:p>
            <a:r>
              <a:rPr lang="en-US" altLang="zh-CN" dirty="0">
                <a:latin typeface="Times New Roman" pitchFamily="18" charset="0"/>
                <a:cs typeface="Times New Roman" pitchFamily="18" charset="0"/>
              </a:rPr>
              <a:t>Founders of the NAACP: </a:t>
            </a:r>
            <a:r>
              <a:rPr lang="en-US" altLang="zh-CN" dirty="0" err="1">
                <a:latin typeface="Times New Roman" pitchFamily="18" charset="0"/>
                <a:cs typeface="Times New Roman" pitchFamily="18" charset="0"/>
              </a:rPr>
              <a:t>Moorfield</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Storey</a:t>
            </a:r>
            <a:r>
              <a:rPr lang="en-US" altLang="zh-CN" dirty="0">
                <a:latin typeface="Times New Roman" pitchFamily="18" charset="0"/>
                <a:cs typeface="Times New Roman" pitchFamily="18" charset="0"/>
              </a:rPr>
              <a:t>, Mary White </a:t>
            </a:r>
            <a:r>
              <a:rPr lang="en-US" altLang="zh-CN" dirty="0" err="1">
                <a:latin typeface="Times New Roman" pitchFamily="18" charset="0"/>
                <a:cs typeface="Times New Roman" pitchFamily="18" charset="0"/>
              </a:rPr>
              <a:t>Ovington</a:t>
            </a:r>
            <a:r>
              <a:rPr lang="en-US" altLang="zh-CN" dirty="0">
                <a:latin typeface="Times New Roman" pitchFamily="18" charset="0"/>
                <a:cs typeface="Times New Roman" pitchFamily="18" charset="0"/>
              </a:rPr>
              <a:t> and W.E.B. Du Bois.</a:t>
            </a:r>
            <a:endParaRPr kumimoji="1" lang="zh-CN" alt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632236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1382972"/>
          </a:xfrm>
        </p:spPr>
        <p:txBody>
          <a:bodyPr>
            <a:normAutofit fontScale="90000"/>
          </a:bodyPr>
          <a:lstStyle/>
          <a:p>
            <a:r>
              <a:rPr lang="en-US" i="1" dirty="0" smtClean="0"/>
              <a:t/>
            </a:r>
            <a:br>
              <a:rPr lang="en-US" i="1" dirty="0" smtClean="0"/>
            </a:br>
            <a:r>
              <a:rPr lang="en-US" i="1" dirty="0" smtClean="0"/>
              <a:t/>
            </a:r>
            <a:br>
              <a:rPr lang="en-US" i="1" dirty="0" smtClean="0"/>
            </a:br>
            <a:r>
              <a:rPr lang="en-US" i="1" dirty="0" smtClean="0"/>
              <a:t/>
            </a:r>
            <a:br>
              <a:rPr lang="en-US" i="1" dirty="0" smtClean="0"/>
            </a:br>
            <a:r>
              <a:rPr lang="en-US" sz="4000" i="1" dirty="0" smtClean="0">
                <a:latin typeface="Times New Roman"/>
                <a:cs typeface="Times New Roman"/>
              </a:rPr>
              <a:t>The United States of America</a:t>
            </a:r>
            <a:r>
              <a:rPr lang="en-US" sz="3600" i="1" dirty="0" smtClean="0">
                <a:latin typeface="Times New Roman"/>
                <a:cs typeface="Times New Roman"/>
              </a:rPr>
              <a:t/>
            </a:r>
            <a:br>
              <a:rPr lang="en-US" sz="3600" i="1" dirty="0" smtClean="0">
                <a:latin typeface="Times New Roman"/>
                <a:cs typeface="Times New Roman"/>
              </a:rPr>
            </a:br>
            <a:r>
              <a:rPr lang="en-US" sz="3600" dirty="0" smtClean="0">
                <a:latin typeface="Times New Roman"/>
                <a:cs typeface="Times New Roman"/>
              </a:rPr>
              <a:t>Unit 9 </a:t>
            </a:r>
            <a:r>
              <a:rPr lang="zh-CN" altLang="en-US" sz="3600" dirty="0" smtClean="0">
                <a:latin typeface="Times New Roman"/>
                <a:cs typeface="Times New Roman"/>
              </a:rPr>
              <a:t> </a:t>
            </a:r>
            <a:r>
              <a:rPr lang="en-US" altLang="zh-CN" sz="3600" dirty="0">
                <a:latin typeface="Times New Roman"/>
                <a:cs typeface="Times New Roman"/>
              </a:rPr>
              <a:t>Social Movement of the 1960’s</a:t>
            </a:r>
            <a:r>
              <a:rPr lang="zh-CN" altLang="zh-CN" sz="3600" dirty="0">
                <a:latin typeface="Times New Roman"/>
                <a:cs typeface="Times New Roman"/>
              </a:rPr>
              <a:t/>
            </a:r>
            <a:br>
              <a:rPr lang="zh-CN" altLang="zh-CN" sz="3600" dirty="0">
                <a:latin typeface="Times New Roman"/>
                <a:cs typeface="Times New Roman"/>
              </a:rPr>
            </a:br>
            <a:r>
              <a:rPr lang="zh-CN" altLang="en-US" sz="3600" dirty="0">
                <a:latin typeface="Times New Roman"/>
                <a:cs typeface="Times New Roman"/>
              </a:rPr>
              <a:t/>
            </a:r>
            <a:br>
              <a:rPr lang="zh-CN" altLang="en-US" sz="3600" dirty="0">
                <a:latin typeface="Times New Roman"/>
                <a:cs typeface="Times New Roman"/>
              </a:rPr>
            </a:br>
            <a:r>
              <a:rPr lang="zh-CN" altLang="en-US" dirty="0" smtClean="0">
                <a:latin typeface="Times New Roman"/>
                <a:cs typeface="Times New Roman"/>
              </a:rPr>
              <a:t/>
            </a:r>
            <a:br>
              <a:rPr lang="zh-CN" altLang="en-US" dirty="0" smtClean="0">
                <a:latin typeface="Times New Roman"/>
                <a:cs typeface="Times New Roman"/>
              </a:rPr>
            </a:br>
            <a:r>
              <a:rPr lang="en-US" dirty="0" smtClean="0"/>
              <a:t> </a:t>
            </a:r>
            <a:endParaRPr lang="zh-CN" altLang="en-US" dirty="0"/>
          </a:p>
        </p:txBody>
      </p:sp>
      <p:pic>
        <p:nvPicPr>
          <p:cNvPr id="4" name="内容占位符 3" descr="美国部分标准图.jpg"/>
          <p:cNvPicPr>
            <a:picLocks noGrp="1" noChangeAspect="1"/>
          </p:cNvPicPr>
          <p:nvPr>
            <p:ph idx="1"/>
          </p:nvPr>
        </p:nvPicPr>
        <p:blipFill>
          <a:blip r:embed="rId2"/>
          <a:stretch>
            <a:fillRect/>
          </a:stretch>
        </p:blipFill>
        <p:spPr>
          <a:xfrm>
            <a:off x="1428728" y="2214554"/>
            <a:ext cx="6286544" cy="3915619"/>
          </a:xfrm>
        </p:spPr>
      </p:pic>
    </p:spTree>
    <p:extLst>
      <p:ext uri="{BB962C8B-B14F-4D97-AF65-F5344CB8AC3E}">
        <p14:creationId xmlns="" xmlns:p14="http://schemas.microsoft.com/office/powerpoint/2010/main" val="456018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3200" dirty="0">
                <a:latin typeface="Times New Roman"/>
                <a:cs typeface="Times New Roman"/>
              </a:rPr>
              <a:t>Leadership through </a:t>
            </a:r>
            <a:r>
              <a:rPr kumimoji="1" lang="en-US" altLang="zh-CN" sz="3200" dirty="0" smtClean="0">
                <a:latin typeface="Times New Roman"/>
                <a:cs typeface="Times New Roman"/>
              </a:rPr>
              <a:t>Organizations </a:t>
            </a:r>
            <a:endParaRPr kumimoji="1" lang="zh-CN" altLang="en-US" sz="3200" dirty="0"/>
          </a:p>
        </p:txBody>
      </p:sp>
      <p:sp>
        <p:nvSpPr>
          <p:cNvPr id="3" name="内容占位符 2"/>
          <p:cNvSpPr>
            <a:spLocks noGrp="1"/>
          </p:cNvSpPr>
          <p:nvPr>
            <p:ph idx="1"/>
          </p:nvPr>
        </p:nvSpPr>
        <p:spPr/>
        <p:txBody>
          <a:bodyPr>
            <a:normAutofit fontScale="77500" lnSpcReduction="20000"/>
          </a:bodyPr>
          <a:lstStyle/>
          <a:p>
            <a:pPr marL="0" indent="0">
              <a:buNone/>
            </a:pPr>
            <a:endParaRPr lang="en-US" altLang="zh-CN" dirty="0" smtClean="0"/>
          </a:p>
          <a:p>
            <a:r>
              <a:rPr lang="en-US" altLang="zh-CN" sz="3100" dirty="0">
                <a:latin typeface="Times New Roman" pitchFamily="18" charset="0"/>
                <a:cs typeface="Times New Roman" pitchFamily="18" charset="0"/>
              </a:rPr>
              <a:t>The Student Nonviolent Coordinating Committee (SNCC) was one of the most important organizations of the American Civil Rights </a:t>
            </a:r>
            <a:r>
              <a:rPr lang="en-US" altLang="zh-CN" sz="3100" dirty="0" smtClean="0">
                <a:latin typeface="Times New Roman" pitchFamily="18" charset="0"/>
                <a:cs typeface="Times New Roman" pitchFamily="18" charset="0"/>
              </a:rPr>
              <a:t>Movement</a:t>
            </a:r>
            <a:r>
              <a:rPr lang="en-US" altLang="zh-CN" sz="3100" dirty="0">
                <a:latin typeface="Times New Roman" pitchFamily="18" charset="0"/>
                <a:cs typeface="Times New Roman" pitchFamily="18" charset="0"/>
              </a:rPr>
              <a:t> </a:t>
            </a:r>
            <a:r>
              <a:rPr lang="en-US" altLang="zh-CN" sz="3100" dirty="0" smtClean="0">
                <a:latin typeface="Times New Roman" pitchFamily="18" charset="0"/>
                <a:cs typeface="Times New Roman" pitchFamily="18" charset="0"/>
              </a:rPr>
              <a:t>in </a:t>
            </a:r>
            <a:r>
              <a:rPr lang="en-US" altLang="zh-CN" sz="3100" dirty="0">
                <a:latin typeface="Times New Roman" pitchFamily="18" charset="0"/>
                <a:cs typeface="Times New Roman" pitchFamily="18" charset="0"/>
              </a:rPr>
              <a:t>the 1960s.</a:t>
            </a:r>
            <a:r>
              <a:rPr lang="en-US" altLang="zh-CN" sz="3100" baseline="30000" dirty="0">
                <a:latin typeface="Times New Roman" pitchFamily="18" charset="0"/>
                <a:cs typeface="Times New Roman" pitchFamily="18" charset="0"/>
              </a:rPr>
              <a:t> </a:t>
            </a:r>
            <a:r>
              <a:rPr lang="en-US" altLang="zh-CN" sz="3100" dirty="0">
                <a:latin typeface="Times New Roman" pitchFamily="18" charset="0"/>
                <a:cs typeface="Times New Roman" pitchFamily="18" charset="0"/>
              </a:rPr>
              <a:t>Founded by Ella Baker at Shaw University in 1960, SNCC grew into a large organization that played a major role in the sit-ins and freedom rides in the South, and a leading role in the 1963 March on Washington, </a:t>
            </a:r>
            <a:r>
              <a:rPr lang="en-US" altLang="zh-CN" sz="3100" dirty="0" smtClean="0">
                <a:latin typeface="Times New Roman" pitchFamily="18" charset="0"/>
                <a:cs typeface="Times New Roman" pitchFamily="18" charset="0"/>
              </a:rPr>
              <a:t>and Mississippi </a:t>
            </a:r>
            <a:r>
              <a:rPr lang="en-US" altLang="zh-CN" sz="3100" dirty="0">
                <a:latin typeface="Times New Roman" pitchFamily="18" charset="0"/>
                <a:cs typeface="Times New Roman" pitchFamily="18" charset="0"/>
              </a:rPr>
              <a:t>Freedom Summer. </a:t>
            </a:r>
            <a:endParaRPr lang="en-US" altLang="zh-CN" sz="3100" dirty="0" smtClean="0">
              <a:latin typeface="Times New Roman" pitchFamily="18" charset="0"/>
              <a:cs typeface="Times New Roman" pitchFamily="18" charset="0"/>
            </a:endParaRPr>
          </a:p>
          <a:p>
            <a:r>
              <a:rPr lang="en-US" altLang="zh-CN" sz="3100" dirty="0" smtClean="0">
                <a:latin typeface="Times New Roman" pitchFamily="18" charset="0"/>
                <a:cs typeface="Times New Roman" pitchFamily="18" charset="0"/>
              </a:rPr>
              <a:t>In </a:t>
            </a:r>
            <a:r>
              <a:rPr lang="en-US" altLang="zh-CN" sz="3100" dirty="0">
                <a:latin typeface="Times New Roman" pitchFamily="18" charset="0"/>
                <a:cs typeface="Times New Roman" pitchFamily="18" charset="0"/>
              </a:rPr>
              <a:t>the later 1960s, led by leaders such as Stokely Carmichael, SNCC focused on black power, and then protesting against the Vietnam War. In 1969, SNCC officially changed its name to the Student National Coordinating Committee. It ceased to exist in the 1970s.</a:t>
            </a:r>
            <a:endParaRPr lang="zh-CN" altLang="zh-CN" sz="3100" dirty="0">
              <a:latin typeface="Times New Roman" pitchFamily="18" charset="0"/>
              <a:cs typeface="Times New Roman" pitchFamily="18" charset="0"/>
            </a:endParaRPr>
          </a:p>
          <a:p>
            <a:endParaRPr kumimoji="1" lang="zh-CN" altLang="en-US" dirty="0"/>
          </a:p>
        </p:txBody>
      </p:sp>
    </p:spTree>
    <p:extLst>
      <p:ext uri="{BB962C8B-B14F-4D97-AF65-F5344CB8AC3E}">
        <p14:creationId xmlns="" xmlns:p14="http://schemas.microsoft.com/office/powerpoint/2010/main" val="151384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2800" dirty="0">
                <a:latin typeface="Times New Roman"/>
                <a:cs typeface="Times New Roman"/>
              </a:rPr>
              <a:t>Leadership through </a:t>
            </a:r>
            <a:r>
              <a:rPr kumimoji="1" lang="en-US" altLang="zh-CN" sz="2800" dirty="0" smtClean="0">
                <a:latin typeface="Times New Roman"/>
                <a:cs typeface="Times New Roman"/>
              </a:rPr>
              <a:t>Organizations </a:t>
            </a:r>
            <a:endParaRPr kumimoji="1" lang="zh-CN" altLang="en-US" sz="2800" dirty="0"/>
          </a:p>
        </p:txBody>
      </p:sp>
      <p:sp>
        <p:nvSpPr>
          <p:cNvPr id="3" name="内容占位符 2"/>
          <p:cNvSpPr>
            <a:spLocks noGrp="1"/>
          </p:cNvSpPr>
          <p:nvPr>
            <p:ph idx="1"/>
          </p:nvPr>
        </p:nvSpPr>
        <p:spPr>
          <a:xfrm>
            <a:off x="457200" y="1600201"/>
            <a:ext cx="8229600" cy="655917"/>
          </a:xfrm>
        </p:spPr>
        <p:txBody>
          <a:bodyPr>
            <a:normAutofit fontScale="85000" lnSpcReduction="10000"/>
          </a:bodyPr>
          <a:lstStyle/>
          <a:p>
            <a:pPr>
              <a:buNone/>
            </a:pPr>
            <a:r>
              <a:rPr lang="en-US" altLang="zh-CN" dirty="0" smtClean="0"/>
              <a:t>    </a:t>
            </a:r>
            <a:r>
              <a:rPr lang="en-US" altLang="zh-CN" sz="3100" dirty="0" smtClean="0">
                <a:latin typeface="Times New Roman" pitchFamily="18" charset="0"/>
                <a:cs typeface="Times New Roman" pitchFamily="18" charset="0"/>
              </a:rPr>
              <a:t>The </a:t>
            </a:r>
            <a:r>
              <a:rPr lang="en-US" altLang="zh-CN" sz="3100" dirty="0">
                <a:latin typeface="Times New Roman" pitchFamily="18" charset="0"/>
                <a:cs typeface="Times New Roman" pitchFamily="18" charset="0"/>
              </a:rPr>
              <a:t>Student Nonviolent Coordinating Committee (SNCC) </a:t>
            </a:r>
            <a:endParaRPr kumimoji="1" lang="zh-CN" altLang="en-US" sz="3100" dirty="0">
              <a:latin typeface="Times New Roman" pitchFamily="18" charset="0"/>
              <a:cs typeface="Times New Roman" pitchFamily="18" charset="0"/>
            </a:endParaRPr>
          </a:p>
        </p:txBody>
      </p:sp>
      <p:pic>
        <p:nvPicPr>
          <p:cNvPr id="4" name="图片 3" descr="EllaBaker.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261620" y="2457860"/>
            <a:ext cx="6544234" cy="3630706"/>
          </a:xfrm>
          <a:prstGeom prst="rect">
            <a:avLst/>
          </a:prstGeom>
        </p:spPr>
      </p:pic>
    </p:spTree>
    <p:extLst>
      <p:ext uri="{BB962C8B-B14F-4D97-AF65-F5344CB8AC3E}">
        <p14:creationId xmlns="" xmlns:p14="http://schemas.microsoft.com/office/powerpoint/2010/main" val="3796706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2800" dirty="0">
                <a:latin typeface="Times New Roman"/>
                <a:cs typeface="Times New Roman"/>
              </a:rPr>
              <a:t>Leadership through </a:t>
            </a:r>
            <a:r>
              <a:rPr kumimoji="1" lang="en-US" altLang="zh-CN" sz="2800" dirty="0" smtClean="0">
                <a:latin typeface="Times New Roman"/>
                <a:cs typeface="Times New Roman"/>
              </a:rPr>
              <a:t>Organizations </a:t>
            </a:r>
            <a:endParaRPr kumimoji="1" lang="zh-CN" altLang="en-US" sz="2800" dirty="0"/>
          </a:p>
        </p:txBody>
      </p:sp>
      <p:sp>
        <p:nvSpPr>
          <p:cNvPr id="3" name="内容占位符 2"/>
          <p:cNvSpPr>
            <a:spLocks noGrp="1"/>
          </p:cNvSpPr>
          <p:nvPr>
            <p:ph sz="half" idx="1"/>
          </p:nvPr>
        </p:nvSpPr>
        <p:spPr>
          <a:xfrm>
            <a:off x="457200" y="1600200"/>
            <a:ext cx="3688915" cy="4525963"/>
          </a:xfrm>
        </p:spPr>
        <p:txBody>
          <a:bodyPr>
            <a:normAutofit fontScale="92500" lnSpcReduction="20000"/>
          </a:bodyPr>
          <a:lstStyle/>
          <a:p>
            <a:r>
              <a:rPr lang="en-US" altLang="zh-CN" sz="2400" dirty="0">
                <a:latin typeface="Times New Roman" pitchFamily="18" charset="0"/>
                <a:cs typeface="Times New Roman" pitchFamily="18" charset="0"/>
              </a:rPr>
              <a:t>The Congress of Racial Equality (CORE) is a U.S. civil rights organization that played a pivotal role </a:t>
            </a:r>
            <a:r>
              <a:rPr lang="en-US" altLang="zh-CN" sz="2400" dirty="0" smtClean="0">
                <a:latin typeface="Times New Roman" pitchFamily="18" charset="0"/>
                <a:cs typeface="Times New Roman" pitchFamily="18" charset="0"/>
              </a:rPr>
              <a:t>for</a:t>
            </a:r>
            <a:r>
              <a:rPr lang="en-US" altLang="zh-CN" sz="2400" dirty="0" smtClean="0">
                <a:latin typeface="Times New Roman" pitchFamily="18" charset="0"/>
                <a:cs typeface="Times New Roman" pitchFamily="18" charset="0"/>
              </a:rPr>
              <a:t> </a:t>
            </a:r>
            <a:r>
              <a:rPr lang="en-US" altLang="zh-CN" sz="2400" dirty="0">
                <a:latin typeface="Times New Roman" pitchFamily="18" charset="0"/>
                <a:cs typeface="Times New Roman" pitchFamily="18" charset="0"/>
              </a:rPr>
              <a:t>African Americans in the Civil Rights Movement. Founded in 1942, CORE was one of the four largest civil rights organizations, along with the SCC, the SNCC, and the NAACP. Though still existent, CORE has been much less influential since the end of the </a:t>
            </a:r>
            <a:r>
              <a:rPr lang="en-US" altLang="zh-CN" sz="2400" dirty="0" smtClean="0">
                <a:latin typeface="Times New Roman" pitchFamily="18" charset="0"/>
                <a:cs typeface="Times New Roman" pitchFamily="18" charset="0"/>
              </a:rPr>
              <a:t>1955–1968 </a:t>
            </a:r>
            <a:r>
              <a:rPr lang="en-US" altLang="zh-CN" sz="2400" dirty="0">
                <a:latin typeface="Times New Roman" pitchFamily="18" charset="0"/>
                <a:cs typeface="Times New Roman" pitchFamily="18" charset="0"/>
              </a:rPr>
              <a:t>C</a:t>
            </a:r>
            <a:r>
              <a:rPr lang="en-US" altLang="zh-CN" sz="2400" dirty="0" smtClean="0">
                <a:latin typeface="Times New Roman" pitchFamily="18" charset="0"/>
                <a:cs typeface="Times New Roman" pitchFamily="18" charset="0"/>
              </a:rPr>
              <a:t>ivil </a:t>
            </a:r>
            <a:r>
              <a:rPr lang="en-US" altLang="zh-CN" sz="2400" dirty="0">
                <a:latin typeface="Times New Roman" pitchFamily="18" charset="0"/>
                <a:cs typeface="Times New Roman" pitchFamily="18" charset="0"/>
              </a:rPr>
              <a:t>R</a:t>
            </a:r>
            <a:r>
              <a:rPr lang="en-US" altLang="zh-CN" sz="2400" dirty="0" smtClean="0">
                <a:latin typeface="Times New Roman" pitchFamily="18" charset="0"/>
                <a:cs typeface="Times New Roman" pitchFamily="18" charset="0"/>
              </a:rPr>
              <a:t>ights </a:t>
            </a:r>
            <a:r>
              <a:rPr lang="en-US" altLang="zh-CN" sz="2400" dirty="0">
                <a:latin typeface="Times New Roman" pitchFamily="18" charset="0"/>
                <a:cs typeface="Times New Roman" pitchFamily="18" charset="0"/>
              </a:rPr>
              <a:t>M</a:t>
            </a:r>
            <a:r>
              <a:rPr lang="en-US" altLang="zh-CN" sz="2400" dirty="0" smtClean="0">
                <a:latin typeface="Times New Roman" pitchFamily="18" charset="0"/>
                <a:cs typeface="Times New Roman" pitchFamily="18" charset="0"/>
              </a:rPr>
              <a:t>ovement</a:t>
            </a:r>
            <a:r>
              <a:rPr lang="en-US" altLang="zh-CN" sz="2400" dirty="0">
                <a:latin typeface="Times New Roman" pitchFamily="18" charset="0"/>
                <a:cs typeface="Times New Roman" pitchFamily="18" charset="0"/>
              </a:rPr>
              <a:t>.</a:t>
            </a:r>
            <a:endParaRPr lang="zh-CN" altLang="zh-CN" sz="2400" dirty="0">
              <a:latin typeface="Times New Roman" pitchFamily="18" charset="0"/>
              <a:cs typeface="Times New Roman" pitchFamily="18" charset="0"/>
            </a:endParaRPr>
          </a:p>
          <a:p>
            <a:endParaRPr kumimoji="1" lang="zh-CN" altLang="en-US" dirty="0"/>
          </a:p>
        </p:txBody>
      </p:sp>
      <p:pic>
        <p:nvPicPr>
          <p:cNvPr id="5" name="Content Placeholder 4" descr="Congress_of_Racial_Equality_and_members_of_the_All_Souls_Church,_Unitarian_march_in_memory_of_the_16th_Street_Baptist_Church_bombing_victims.jpg"/>
          <p:cNvPicPr>
            <a:picLocks noGrp="1" noChangeAspect="1"/>
          </p:cNvPicPr>
          <p:nvPr>
            <p:ph sz="half" idx="2"/>
          </p:nvPr>
        </p:nvPicPr>
        <p:blipFill>
          <a:blip r:embed="rId2"/>
          <a:stretch>
            <a:fillRect/>
          </a:stretch>
        </p:blipFill>
        <p:spPr>
          <a:xfrm>
            <a:off x="4459266" y="2317315"/>
            <a:ext cx="4227534" cy="2809516"/>
          </a:xfrm>
        </p:spPr>
      </p:pic>
    </p:spTree>
    <p:extLst>
      <p:ext uri="{BB962C8B-B14F-4D97-AF65-F5344CB8AC3E}">
        <p14:creationId xmlns="" xmlns:p14="http://schemas.microsoft.com/office/powerpoint/2010/main" val="1647025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9432"/>
            <a:ext cx="8229600" cy="1143000"/>
          </a:xfrm>
        </p:spPr>
        <p:txBody>
          <a:bodyPr/>
          <a:lstStyle/>
          <a:p>
            <a:r>
              <a:rPr kumimoji="1" lang="en-US" altLang="zh-CN" dirty="0">
                <a:latin typeface="Times New Roman"/>
                <a:cs typeface="Times New Roman"/>
              </a:rPr>
              <a:t>Leadership through </a:t>
            </a:r>
            <a:r>
              <a:rPr kumimoji="1" lang="en-US" altLang="zh-CN" dirty="0" smtClean="0">
                <a:latin typeface="Times New Roman"/>
                <a:cs typeface="Times New Roman"/>
              </a:rPr>
              <a:t>Organizations </a:t>
            </a:r>
            <a:endParaRPr kumimoji="1" lang="zh-CN" altLang="en-US" dirty="0">
              <a:latin typeface="Times New Roman"/>
              <a:cs typeface="Times New Roman"/>
            </a:endParaRPr>
          </a:p>
        </p:txBody>
      </p:sp>
      <p:sp>
        <p:nvSpPr>
          <p:cNvPr id="3" name="内容占位符 2"/>
          <p:cNvSpPr>
            <a:spLocks noGrp="1"/>
          </p:cNvSpPr>
          <p:nvPr>
            <p:ph idx="1"/>
          </p:nvPr>
        </p:nvSpPr>
        <p:spPr>
          <a:xfrm>
            <a:off x="457200" y="1301376"/>
            <a:ext cx="8229600" cy="880035"/>
          </a:xfrm>
        </p:spPr>
        <p:txBody>
          <a:bodyPr>
            <a:normAutofit/>
          </a:bodyPr>
          <a:lstStyle/>
          <a:p>
            <a:pPr>
              <a:buNone/>
            </a:pPr>
            <a:r>
              <a:rPr lang="en-US" altLang="zh-CN" sz="2000" dirty="0" smtClean="0">
                <a:latin typeface="Times New Roman"/>
                <a:cs typeface="Times New Roman"/>
              </a:rPr>
              <a:t>      Congress </a:t>
            </a:r>
            <a:r>
              <a:rPr lang="en-US" altLang="zh-CN" sz="2000" dirty="0">
                <a:latin typeface="Times New Roman"/>
                <a:cs typeface="Times New Roman"/>
              </a:rPr>
              <a:t>of Racial Equality march in Washington DC on </a:t>
            </a:r>
            <a:r>
              <a:rPr lang="en-US" altLang="zh-CN" sz="2000" dirty="0" smtClean="0">
                <a:latin typeface="Times New Roman"/>
                <a:cs typeface="Times New Roman"/>
              </a:rPr>
              <a:t>September  22, 1963 </a:t>
            </a:r>
            <a:r>
              <a:rPr lang="en-US" altLang="zh-CN" sz="2000" dirty="0">
                <a:latin typeface="Times New Roman"/>
                <a:cs typeface="Times New Roman"/>
              </a:rPr>
              <a:t>in memory of the children killed in the Birmingham bombings.</a:t>
            </a:r>
            <a:r>
              <a:rPr lang="en-US" altLang="zh-CN" sz="2000" dirty="0" smtClean="0">
                <a:latin typeface="Times New Roman"/>
                <a:cs typeface="Times New Roman"/>
              </a:rPr>
              <a:t> </a:t>
            </a:r>
            <a:endParaRPr kumimoji="1" lang="zh-CN" altLang="en-US" sz="2000" dirty="0">
              <a:latin typeface="Times New Roman"/>
              <a:cs typeface="Times New Roman"/>
            </a:endParaRPr>
          </a:p>
        </p:txBody>
      </p:sp>
      <p:pic>
        <p:nvPicPr>
          <p:cNvPr id="4" name="图片 3" descr="Congress_of_Racial_Equality_and_members_of_the_All_Souls_Church,_Unitarian_march_in_memory_of_the_16th_Street_Baptist_Church_bombing_victims.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06824" y="2181411"/>
            <a:ext cx="7366000" cy="4597773"/>
          </a:xfrm>
          <a:prstGeom prst="rect">
            <a:avLst/>
          </a:prstGeom>
        </p:spPr>
      </p:pic>
    </p:spTree>
    <p:extLst>
      <p:ext uri="{BB962C8B-B14F-4D97-AF65-F5344CB8AC3E}">
        <p14:creationId xmlns="" xmlns:p14="http://schemas.microsoft.com/office/powerpoint/2010/main" val="1462566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2800" dirty="0">
                <a:latin typeface="Times New Roman"/>
                <a:cs typeface="Times New Roman"/>
              </a:rPr>
              <a:t>Leadership through organizations </a:t>
            </a:r>
            <a:endParaRPr kumimoji="1" lang="zh-CN" altLang="en-US" sz="2800" dirty="0">
              <a:latin typeface="Times New Roman"/>
              <a:cs typeface="Times New Roman"/>
            </a:endParaRPr>
          </a:p>
        </p:txBody>
      </p:sp>
      <p:sp>
        <p:nvSpPr>
          <p:cNvPr id="3" name="内容占位符 2"/>
          <p:cNvSpPr>
            <a:spLocks noGrp="1"/>
          </p:cNvSpPr>
          <p:nvPr>
            <p:ph sz="half" idx="1"/>
          </p:nvPr>
        </p:nvSpPr>
        <p:spPr>
          <a:xfrm>
            <a:off x="457200" y="1600200"/>
            <a:ext cx="3513551" cy="4525963"/>
          </a:xfrm>
        </p:spPr>
        <p:txBody>
          <a:bodyPr>
            <a:normAutofit fontScale="92500" lnSpcReduction="20000"/>
          </a:bodyPr>
          <a:lstStyle/>
          <a:p>
            <a:r>
              <a:rPr lang="en-US" altLang="zh-CN" sz="2400" dirty="0">
                <a:latin typeface="Times New Roman" pitchFamily="18" charset="0"/>
                <a:cs typeface="Times New Roman" pitchFamily="18" charset="0"/>
              </a:rPr>
              <a:t>The Southern Christian Leadership Conference (SCLC) is an African-American civil rights organization. Founded in 1957, SCLC was closely associated with its first president, Dr. Martin Luther King, Jr. The SCLC </a:t>
            </a:r>
            <a:r>
              <a:rPr lang="en-US" altLang="zh-CN" sz="2400" dirty="0" smtClean="0">
                <a:latin typeface="Times New Roman" pitchFamily="18" charset="0"/>
                <a:cs typeface="Times New Roman" pitchFamily="18" charset="0"/>
              </a:rPr>
              <a:t>played </a:t>
            </a:r>
            <a:r>
              <a:rPr lang="en-US" altLang="zh-CN" sz="2400" dirty="0">
                <a:latin typeface="Times New Roman" pitchFamily="18" charset="0"/>
                <a:cs typeface="Times New Roman" pitchFamily="18" charset="0"/>
              </a:rPr>
              <a:t>a large role in the American Civil Rights </a:t>
            </a:r>
            <a:r>
              <a:rPr lang="en-US" altLang="zh-CN" sz="2400" dirty="0" smtClean="0">
                <a:latin typeface="Times New Roman" pitchFamily="18" charset="0"/>
                <a:cs typeface="Times New Roman" pitchFamily="18" charset="0"/>
              </a:rPr>
              <a:t>Movement</a:t>
            </a:r>
            <a:r>
              <a:rPr lang="en-US" altLang="zh-CN" sz="2400" dirty="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 </a:t>
            </a:r>
            <a:r>
              <a:rPr lang="en-US" altLang="zh-CN" sz="2400" dirty="0">
                <a:latin typeface="Times New Roman" pitchFamily="18" charset="0"/>
                <a:cs typeface="Times New Roman" pitchFamily="18" charset="0"/>
              </a:rPr>
              <a:t>especially during the Montgomery Bus Boycott victory. </a:t>
            </a:r>
            <a:endParaRPr lang="zh-CN" altLang="zh-CN" sz="2400" dirty="0">
              <a:latin typeface="Times New Roman" pitchFamily="18" charset="0"/>
              <a:cs typeface="Times New Roman" pitchFamily="18" charset="0"/>
            </a:endParaRPr>
          </a:p>
          <a:p>
            <a:endParaRPr kumimoji="1" lang="zh-CN" altLang="en-US" dirty="0"/>
          </a:p>
        </p:txBody>
      </p:sp>
      <p:pic>
        <p:nvPicPr>
          <p:cNvPr id="5" name="Content Placeholder 4" descr="scic.jpg"/>
          <p:cNvPicPr>
            <a:picLocks noGrp="1" noChangeAspect="1"/>
          </p:cNvPicPr>
          <p:nvPr>
            <p:ph sz="half" idx="2"/>
          </p:nvPr>
        </p:nvPicPr>
        <p:blipFill>
          <a:blip r:embed="rId2"/>
          <a:stretch>
            <a:fillRect/>
          </a:stretch>
        </p:blipFill>
        <p:spPr>
          <a:xfrm>
            <a:off x="4171167" y="2154477"/>
            <a:ext cx="4672208" cy="3054904"/>
          </a:xfrm>
        </p:spPr>
      </p:pic>
    </p:spTree>
    <p:extLst>
      <p:ext uri="{BB962C8B-B14F-4D97-AF65-F5344CB8AC3E}">
        <p14:creationId xmlns="" xmlns:p14="http://schemas.microsoft.com/office/powerpoint/2010/main" val="1212092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3200" dirty="0" smtClean="0">
                <a:latin typeface="Times New Roman"/>
                <a:cs typeface="Times New Roman"/>
              </a:rPr>
              <a:t>Movement Strategies and Tactics</a:t>
            </a:r>
            <a:endParaRPr kumimoji="1" lang="zh-CN" altLang="en-US" sz="3200" dirty="0">
              <a:latin typeface="Times New Roman"/>
              <a:cs typeface="Times New Roman"/>
            </a:endParaRPr>
          </a:p>
        </p:txBody>
      </p:sp>
      <p:sp>
        <p:nvSpPr>
          <p:cNvPr id="3" name="内容占位符 2"/>
          <p:cNvSpPr>
            <a:spLocks noGrp="1"/>
          </p:cNvSpPr>
          <p:nvPr>
            <p:ph idx="1"/>
          </p:nvPr>
        </p:nvSpPr>
        <p:spPr/>
        <p:txBody>
          <a:bodyPr>
            <a:normAutofit/>
          </a:bodyPr>
          <a:lstStyle/>
          <a:p>
            <a:r>
              <a:rPr lang="en-US" altLang="zh-CN" sz="2400" dirty="0">
                <a:latin typeface="Times New Roman" pitchFamily="18" charset="0"/>
                <a:cs typeface="Times New Roman" pitchFamily="18" charset="0"/>
              </a:rPr>
              <a:t>Direct Action Tactics</a:t>
            </a:r>
            <a:endParaRPr lang="zh-CN" altLang="zh-CN" sz="2400" dirty="0">
              <a:latin typeface="Times New Roman" pitchFamily="18" charset="0"/>
              <a:cs typeface="Times New Roman" pitchFamily="18" charset="0"/>
            </a:endParaRPr>
          </a:p>
          <a:p>
            <a:pPr>
              <a:buNone/>
            </a:pPr>
            <a:r>
              <a:rPr lang="en-US" altLang="zh-CN" sz="2400" dirty="0" smtClean="0">
                <a:latin typeface="Times New Roman" pitchFamily="18" charset="0"/>
                <a:cs typeface="Times New Roman" pitchFamily="18" charset="0"/>
              </a:rPr>
              <a:t>    -Direct </a:t>
            </a:r>
            <a:r>
              <a:rPr lang="en-US" altLang="zh-CN" sz="2400" dirty="0">
                <a:latin typeface="Times New Roman" pitchFamily="18" charset="0"/>
                <a:cs typeface="Times New Roman" pitchFamily="18" charset="0"/>
              </a:rPr>
              <a:t>action occurs when a group takes an action which is intended to reveal an existing problem, highlight an alternative, or demonstrate a possible solution to a social issue. </a:t>
            </a:r>
            <a:endParaRPr lang="en-US" altLang="zh-CN" sz="2400" dirty="0" smtClean="0">
              <a:latin typeface="Times New Roman" pitchFamily="18" charset="0"/>
              <a:cs typeface="Times New Roman" pitchFamily="18" charset="0"/>
            </a:endParaRPr>
          </a:p>
          <a:p>
            <a:pPr>
              <a:buNone/>
            </a:pPr>
            <a:r>
              <a:rPr lang="en-US" altLang="zh-CN" sz="2400" dirty="0" smtClean="0">
                <a:latin typeface="Times New Roman" pitchFamily="18" charset="0"/>
                <a:cs typeface="Times New Roman" pitchFamily="18" charset="0"/>
              </a:rPr>
              <a:t>    -This </a:t>
            </a:r>
            <a:r>
              <a:rPr lang="en-US" altLang="zh-CN" sz="2400" dirty="0">
                <a:latin typeface="Times New Roman" pitchFamily="18" charset="0"/>
                <a:cs typeface="Times New Roman" pitchFamily="18" charset="0"/>
              </a:rPr>
              <a:t>can include nonviolent </a:t>
            </a:r>
            <a:r>
              <a:rPr lang="en-US" altLang="zh-CN" sz="2400" dirty="0" smtClean="0">
                <a:latin typeface="Times New Roman" pitchFamily="18" charset="0"/>
                <a:cs typeface="Times New Roman" pitchFamily="18" charset="0"/>
              </a:rPr>
              <a:t>activities such as sit-ins, teach-ins, and freedom rides and peaceful marches during the 1960s movements.</a:t>
            </a:r>
            <a:r>
              <a:rPr lang="en-US" altLang="zh-CN" sz="2400" dirty="0" smtClean="0">
                <a:latin typeface="Times New Roman"/>
                <a:cs typeface="Times New Roman"/>
              </a:rPr>
              <a:t>  </a:t>
            </a:r>
            <a:endParaRPr kumimoji="1" lang="zh-CN" altLang="en-US" sz="2400" dirty="0">
              <a:latin typeface="Times New Roman"/>
              <a:cs typeface="Times New Roman"/>
            </a:endParaRPr>
          </a:p>
        </p:txBody>
      </p:sp>
    </p:spTree>
    <p:extLst>
      <p:ext uri="{BB962C8B-B14F-4D97-AF65-F5344CB8AC3E}">
        <p14:creationId xmlns="" xmlns:p14="http://schemas.microsoft.com/office/powerpoint/2010/main" val="3608451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78420"/>
            <a:ext cx="8229600" cy="964580"/>
          </a:xfrm>
        </p:spPr>
        <p:txBody>
          <a:bodyPr>
            <a:normAutofit/>
          </a:bodyPr>
          <a:lstStyle/>
          <a:p>
            <a:r>
              <a:rPr kumimoji="1" lang="en-US" altLang="zh-CN" sz="3600" dirty="0">
                <a:latin typeface="Times New Roman"/>
                <a:cs typeface="Times New Roman"/>
              </a:rPr>
              <a:t>Movement Strategies and Tactics</a:t>
            </a:r>
            <a:endParaRPr kumimoji="1" lang="zh-CN" altLang="en-US" sz="3600" dirty="0"/>
          </a:p>
        </p:txBody>
      </p:sp>
      <p:sp>
        <p:nvSpPr>
          <p:cNvPr id="3" name="内容占位符 2"/>
          <p:cNvSpPr>
            <a:spLocks noGrp="1"/>
          </p:cNvSpPr>
          <p:nvPr>
            <p:ph idx="1"/>
          </p:nvPr>
        </p:nvSpPr>
        <p:spPr>
          <a:xfrm>
            <a:off x="256478" y="1189319"/>
            <a:ext cx="8430322" cy="655917"/>
          </a:xfrm>
        </p:spPr>
        <p:txBody>
          <a:bodyPr>
            <a:normAutofit fontScale="62500" lnSpcReduction="20000"/>
          </a:bodyPr>
          <a:lstStyle/>
          <a:p>
            <a:pPr>
              <a:buNone/>
            </a:pPr>
            <a:r>
              <a:rPr kumimoji="1" lang="en-US" altLang="zh-CN" dirty="0" smtClean="0"/>
              <a:t>      </a:t>
            </a:r>
            <a:r>
              <a:rPr kumimoji="1" lang="en-US" altLang="zh-CN" dirty="0" smtClean="0">
                <a:latin typeface="Times New Roman" pitchFamily="18" charset="0"/>
                <a:cs typeface="Times New Roman" pitchFamily="18" charset="0"/>
              </a:rPr>
              <a:t>Dr. Martin Luther King. Jr. during the peaceful March on Washington where he made his </a:t>
            </a:r>
            <a:r>
              <a:rPr kumimoji="1" lang="en-US" altLang="zh-CN" dirty="0" smtClean="0">
                <a:latin typeface="Times New Roman" pitchFamily="18" charset="0"/>
                <a:cs typeface="Times New Roman" pitchFamily="18" charset="0"/>
              </a:rPr>
              <a:t>“I </a:t>
            </a:r>
            <a:r>
              <a:rPr kumimoji="1" lang="en-US" altLang="zh-CN" dirty="0" smtClean="0">
                <a:latin typeface="Times New Roman" pitchFamily="18" charset="0"/>
                <a:cs typeface="Times New Roman" pitchFamily="18" charset="0"/>
              </a:rPr>
              <a:t>Have A </a:t>
            </a:r>
            <a:r>
              <a:rPr kumimoji="1" lang="en-US" altLang="zh-CN" dirty="0" smtClean="0">
                <a:latin typeface="Times New Roman" pitchFamily="18" charset="0"/>
                <a:cs typeface="Times New Roman" pitchFamily="18" charset="0"/>
              </a:rPr>
              <a:t>Dream” </a:t>
            </a:r>
            <a:r>
              <a:rPr kumimoji="1" lang="en-US" altLang="zh-CN" dirty="0" smtClean="0">
                <a:latin typeface="Times New Roman" pitchFamily="18" charset="0"/>
                <a:cs typeface="Times New Roman" pitchFamily="18" charset="0"/>
              </a:rPr>
              <a:t>speech to convey movement messages. </a:t>
            </a:r>
            <a:endParaRPr kumimoji="1" lang="zh-CN" altLang="en-US" dirty="0">
              <a:latin typeface="Times New Roman" pitchFamily="18" charset="0"/>
              <a:cs typeface="Times New Roman" pitchFamily="18" charset="0"/>
            </a:endParaRPr>
          </a:p>
        </p:txBody>
      </p:sp>
      <p:pic>
        <p:nvPicPr>
          <p:cNvPr id="8" name="图片 7" descr="zHIgq.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97647" y="2046941"/>
            <a:ext cx="7784354" cy="4811059"/>
          </a:xfrm>
          <a:prstGeom prst="rect">
            <a:avLst/>
          </a:prstGeom>
        </p:spPr>
      </p:pic>
    </p:spTree>
    <p:extLst>
      <p:ext uri="{BB962C8B-B14F-4D97-AF65-F5344CB8AC3E}">
        <p14:creationId xmlns="" xmlns:p14="http://schemas.microsoft.com/office/powerpoint/2010/main" val="2548249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143000"/>
          </a:xfrm>
        </p:spPr>
        <p:txBody>
          <a:bodyPr>
            <a:normAutofit/>
          </a:bodyPr>
          <a:lstStyle/>
          <a:p>
            <a:r>
              <a:rPr kumimoji="1" lang="en-US" altLang="zh-CN" sz="3200" dirty="0">
                <a:latin typeface="Times New Roman"/>
                <a:cs typeface="Times New Roman"/>
              </a:rPr>
              <a:t>Movement Strategies and Tactics</a:t>
            </a:r>
            <a:endParaRPr kumimoji="1" lang="zh-CN" altLang="en-US" sz="3200" dirty="0"/>
          </a:p>
        </p:txBody>
      </p:sp>
      <p:sp>
        <p:nvSpPr>
          <p:cNvPr id="3" name="内容占位符 2"/>
          <p:cNvSpPr>
            <a:spLocks noGrp="1"/>
          </p:cNvSpPr>
          <p:nvPr>
            <p:ph idx="1"/>
          </p:nvPr>
        </p:nvSpPr>
        <p:spPr>
          <a:xfrm>
            <a:off x="68729" y="1600200"/>
            <a:ext cx="3513715" cy="4525963"/>
          </a:xfrm>
        </p:spPr>
        <p:txBody>
          <a:bodyPr>
            <a:normAutofit fontScale="92500"/>
          </a:bodyPr>
          <a:lstStyle/>
          <a:p>
            <a:pPr>
              <a:buNone/>
            </a:pPr>
            <a:r>
              <a:rPr lang="en-US" altLang="zh-CN" sz="2400" dirty="0" smtClean="0">
                <a:latin typeface="Times New Roman" pitchFamily="18" charset="0"/>
                <a:cs typeface="Times New Roman" pitchFamily="18" charset="0"/>
              </a:rPr>
              <a:t>     As </a:t>
            </a:r>
            <a:r>
              <a:rPr lang="en-US" altLang="zh-CN" sz="2400" dirty="0">
                <a:latin typeface="Times New Roman" pitchFamily="18" charset="0"/>
                <a:cs typeface="Times New Roman" pitchFamily="18" charset="0"/>
              </a:rPr>
              <a:t>racial violence continued, black people began to question the nonviolent tactics used in the South,</a:t>
            </a:r>
            <a:r>
              <a:rPr lang="zh-CN" altLang="zh-CN" sz="24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some militant black </a:t>
            </a:r>
            <a:r>
              <a:rPr lang="en-US" altLang="zh-CN" sz="2400" dirty="0">
                <a:latin typeface="Times New Roman" pitchFamily="18" charset="0"/>
                <a:cs typeface="Times New Roman" pitchFamily="18" charset="0"/>
              </a:rPr>
              <a:t>leaders </a:t>
            </a:r>
            <a:r>
              <a:rPr lang="en-US" altLang="zh-CN" sz="2400" dirty="0" smtClean="0">
                <a:latin typeface="Times New Roman" pitchFamily="18" charset="0"/>
                <a:cs typeface="Times New Roman" pitchFamily="18" charset="0"/>
              </a:rPr>
              <a:t>even spoke </a:t>
            </a:r>
            <a:r>
              <a:rPr lang="en-US" altLang="zh-CN" sz="2400" dirty="0">
                <a:latin typeface="Times New Roman" pitchFamily="18" charset="0"/>
                <a:cs typeface="Times New Roman" pitchFamily="18" charset="0"/>
              </a:rPr>
              <a:t>in favor of black separatism and against nonviolence in fighting discrimination and </a:t>
            </a:r>
            <a:r>
              <a:rPr lang="en-US" altLang="zh-CN" sz="2400" dirty="0" smtClean="0">
                <a:latin typeface="Times New Roman" pitchFamily="18" charset="0"/>
                <a:cs typeface="Times New Roman" pitchFamily="18" charset="0"/>
              </a:rPr>
              <a:t>racism, such as the New York based Malcolm X (1925-1965).</a:t>
            </a:r>
            <a:r>
              <a:rPr lang="zh-CN" altLang="zh-CN" sz="2400" dirty="0" smtClean="0">
                <a:latin typeface="Times New Roman" pitchFamily="18" charset="0"/>
                <a:cs typeface="Times New Roman" pitchFamily="18" charset="0"/>
              </a:rPr>
              <a:t> </a:t>
            </a:r>
            <a:endParaRPr kumimoji="1" lang="zh-CN" altLang="en-US" sz="2400" dirty="0">
              <a:latin typeface="Times New Roman" pitchFamily="18" charset="0"/>
              <a:cs typeface="Times New Roman" pitchFamily="18" charset="0"/>
            </a:endParaRPr>
          </a:p>
        </p:txBody>
      </p:sp>
      <p:pic>
        <p:nvPicPr>
          <p:cNvPr id="4" name="图片 3" descr="malcolm-x-1.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82445" y="1837763"/>
            <a:ext cx="5361139" cy="3884987"/>
          </a:xfrm>
          <a:prstGeom prst="rect">
            <a:avLst/>
          </a:prstGeom>
        </p:spPr>
      </p:pic>
    </p:spTree>
    <p:extLst>
      <p:ext uri="{BB962C8B-B14F-4D97-AF65-F5344CB8AC3E}">
        <p14:creationId xmlns="" xmlns:p14="http://schemas.microsoft.com/office/powerpoint/2010/main" val="2264069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3200" dirty="0">
                <a:latin typeface="Times New Roman"/>
                <a:cs typeface="Times New Roman"/>
              </a:rPr>
              <a:t>Movement Strategies and Tactics</a:t>
            </a:r>
            <a:endParaRPr kumimoji="1" lang="zh-CN" altLang="en-US" sz="3200" dirty="0"/>
          </a:p>
        </p:txBody>
      </p:sp>
      <p:sp>
        <p:nvSpPr>
          <p:cNvPr id="3" name="内容占位符 2"/>
          <p:cNvSpPr>
            <a:spLocks noGrp="1"/>
          </p:cNvSpPr>
          <p:nvPr>
            <p:ph idx="1"/>
          </p:nvPr>
        </p:nvSpPr>
        <p:spPr>
          <a:xfrm>
            <a:off x="128495" y="1548187"/>
            <a:ext cx="3453949" cy="4594412"/>
          </a:xfrm>
        </p:spPr>
        <p:txBody>
          <a:bodyPr>
            <a:noAutofit/>
          </a:bodyPr>
          <a:lstStyle/>
          <a:p>
            <a:r>
              <a:rPr lang="en-US" altLang="zh-CN" sz="2400" dirty="0">
                <a:latin typeface="Times New Roman" pitchFamily="18" charset="0"/>
                <a:cs typeface="Times New Roman" pitchFamily="18" charset="0"/>
              </a:rPr>
              <a:t>As the civil rights leaders </a:t>
            </a:r>
            <a:r>
              <a:rPr lang="en-US" altLang="zh-CN" sz="2400" dirty="0" smtClean="0">
                <a:latin typeface="Times New Roman" pitchFamily="18" charset="0"/>
                <a:cs typeface="Times New Roman" pitchFamily="18" charset="0"/>
              </a:rPr>
              <a:t>continued,</a:t>
            </a:r>
            <a:r>
              <a:rPr lang="zh-CN" altLang="zh-CN" sz="2400" dirty="0" smtClean="0">
                <a:latin typeface="Times New Roman" pitchFamily="18" charset="0"/>
                <a:cs typeface="Times New Roman" pitchFamily="18" charset="0"/>
              </a:rPr>
              <a:t> </a:t>
            </a:r>
            <a:r>
              <a:rPr lang="en-US" altLang="zh-CN" sz="2400" dirty="0">
                <a:latin typeface="Times New Roman" pitchFamily="18" charset="0"/>
                <a:cs typeface="Times New Roman" pitchFamily="18" charset="0"/>
              </a:rPr>
              <a:t>a new </a:t>
            </a:r>
            <a:r>
              <a:rPr lang="en-US" altLang="zh-CN" sz="2400" dirty="0" smtClean="0">
                <a:latin typeface="Times New Roman" pitchFamily="18" charset="0"/>
                <a:cs typeface="Times New Roman" pitchFamily="18" charset="0"/>
              </a:rPr>
              <a:t>chairman of SNCC, </a:t>
            </a:r>
            <a:r>
              <a:rPr lang="en-US" altLang="zh-CN" sz="2400" dirty="0" err="1" smtClean="0">
                <a:latin typeface="Times New Roman" pitchFamily="18" charset="0"/>
                <a:cs typeface="Times New Roman" pitchFamily="18" charset="0"/>
              </a:rPr>
              <a:t>Stokely</a:t>
            </a:r>
            <a:r>
              <a:rPr lang="en-US" altLang="zh-CN" sz="2400" dirty="0" smtClean="0">
                <a:latin typeface="Times New Roman" pitchFamily="18" charset="0"/>
                <a:cs typeface="Times New Roman" pitchFamily="18" charset="0"/>
              </a:rPr>
              <a:t> Carmichael,  openly spoke </a:t>
            </a:r>
            <a:r>
              <a:rPr lang="en-US" altLang="zh-CN" sz="2400" dirty="0">
                <a:latin typeface="Times New Roman" pitchFamily="18" charset="0"/>
                <a:cs typeface="Times New Roman" pitchFamily="18" charset="0"/>
              </a:rPr>
              <a:t>about "black </a:t>
            </a:r>
            <a:r>
              <a:rPr lang="en-US" altLang="zh-CN" sz="2400" dirty="0" smtClean="0">
                <a:latin typeface="Times New Roman" pitchFamily="18" charset="0"/>
                <a:cs typeface="Times New Roman" pitchFamily="18" charset="0"/>
              </a:rPr>
              <a:t>power”. </a:t>
            </a:r>
          </a:p>
          <a:p>
            <a:r>
              <a:rPr lang="en-US" altLang="zh-CN" sz="2400" dirty="0" smtClean="0">
                <a:latin typeface="Times New Roman" pitchFamily="18" charset="0"/>
                <a:cs typeface="Times New Roman" pitchFamily="18" charset="0"/>
              </a:rPr>
              <a:t>In </a:t>
            </a:r>
            <a:r>
              <a:rPr lang="en-US" altLang="zh-CN" sz="2400" dirty="0">
                <a:latin typeface="Times New Roman" pitchFamily="18" charset="0"/>
                <a:cs typeface="Times New Roman" pitchFamily="18" charset="0"/>
              </a:rPr>
              <a:t>1966, the Black Panther Party for Self-</a:t>
            </a:r>
            <a:r>
              <a:rPr lang="en-US" altLang="zh-CN" sz="2400" dirty="0" smtClean="0">
                <a:latin typeface="Times New Roman" pitchFamily="18" charset="0"/>
                <a:cs typeface="Times New Roman" pitchFamily="18" charset="0"/>
              </a:rPr>
              <a:t>Defense</a:t>
            </a:r>
            <a:r>
              <a:rPr lang="en-US" altLang="zh-CN" sz="2400" baseline="30000" dirty="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was </a:t>
            </a:r>
            <a:r>
              <a:rPr lang="en-US" altLang="zh-CN" sz="2400" dirty="0">
                <a:latin typeface="Times New Roman" pitchFamily="18" charset="0"/>
                <a:cs typeface="Times New Roman" pitchFamily="18" charset="0"/>
              </a:rPr>
              <a:t>organized in </a:t>
            </a:r>
            <a:r>
              <a:rPr lang="en-US" altLang="zh-CN" sz="2400" dirty="0" smtClean="0">
                <a:latin typeface="Times New Roman" pitchFamily="18" charset="0"/>
                <a:cs typeface="Times New Roman" pitchFamily="18" charset="0"/>
              </a:rPr>
              <a:t>Oakland, California</a:t>
            </a:r>
            <a:r>
              <a:rPr lang="en-US" altLang="zh-CN" sz="2800" dirty="0" smtClean="0">
                <a:latin typeface="Times New Roman" pitchFamily="18" charset="0"/>
                <a:cs typeface="Times New Roman" pitchFamily="18" charset="0"/>
              </a:rPr>
              <a:t>. </a:t>
            </a:r>
            <a:endParaRPr kumimoji="1" lang="zh-CN" altLang="en-US" sz="2800" dirty="0">
              <a:latin typeface="Times New Roman" pitchFamily="18" charset="0"/>
              <a:cs typeface="Times New Roman" pitchFamily="18" charset="0"/>
            </a:endParaRPr>
          </a:p>
        </p:txBody>
      </p:sp>
      <p:pic>
        <p:nvPicPr>
          <p:cNvPr id="4" name="图片 3" descr="58f463d176d1e983267bf744a240240f.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782860" y="1548187"/>
            <a:ext cx="5080000" cy="4445000"/>
          </a:xfrm>
          <a:prstGeom prst="rect">
            <a:avLst/>
          </a:prstGeom>
        </p:spPr>
      </p:pic>
    </p:spTree>
    <p:extLst>
      <p:ext uri="{BB962C8B-B14F-4D97-AF65-F5344CB8AC3E}">
        <p14:creationId xmlns="" xmlns:p14="http://schemas.microsoft.com/office/powerpoint/2010/main" val="2336076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08601"/>
            <a:ext cx="8229600" cy="1052541"/>
          </a:xfrm>
        </p:spPr>
        <p:txBody>
          <a:bodyPr>
            <a:normAutofit fontScale="90000"/>
          </a:bodyPr>
          <a:lstStyle/>
          <a:p>
            <a:r>
              <a:rPr lang="en-US" altLang="zh-CN" sz="4000" dirty="0" smtClean="0">
                <a:latin typeface="Times New Roman" pitchFamily="18" charset="0"/>
                <a:cs typeface="Times New Roman" pitchFamily="18" charset="0"/>
              </a:rPr>
              <a:t>The Youth Movement/Anti-War Movement </a:t>
            </a:r>
            <a:endParaRPr kumimoji="1" lang="zh-CN" altLang="en-US" sz="4000" dirty="0">
              <a:latin typeface="Times New Roman"/>
              <a:cs typeface="Times New Roman"/>
            </a:endParaRPr>
          </a:p>
        </p:txBody>
      </p:sp>
      <p:sp>
        <p:nvSpPr>
          <p:cNvPr id="3" name="内容占位符 2"/>
          <p:cNvSpPr>
            <a:spLocks noGrp="1"/>
          </p:cNvSpPr>
          <p:nvPr>
            <p:ph idx="1"/>
          </p:nvPr>
        </p:nvSpPr>
        <p:spPr>
          <a:xfrm>
            <a:off x="457200" y="1361142"/>
            <a:ext cx="8582211" cy="1292848"/>
          </a:xfrm>
        </p:spPr>
        <p:txBody>
          <a:bodyPr>
            <a:noAutofit/>
          </a:bodyPr>
          <a:lstStyle/>
          <a:p>
            <a:r>
              <a:rPr kumimoji="1" lang="en-US" altLang="zh-CN" sz="2000" dirty="0" smtClean="0">
                <a:latin typeface="Times New Roman" pitchFamily="18" charset="0"/>
                <a:cs typeface="Times New Roman" pitchFamily="18" charset="0"/>
              </a:rPr>
              <a:t> The anti war movement was spawned by the civil rights movement. </a:t>
            </a:r>
          </a:p>
          <a:p>
            <a:r>
              <a:rPr kumimoji="1" lang="en-US" altLang="zh-CN" sz="2000" dirty="0" smtClean="0">
                <a:latin typeface="Times New Roman" pitchFamily="18" charset="0"/>
                <a:cs typeface="Times New Roman" pitchFamily="18" charset="0"/>
              </a:rPr>
              <a:t> Students who worked with the CORE and SNCC started the Berkeley Free   Speech movement, and later anti-Vietnam War movement by using “teach-ins” and “sit-ins”. </a:t>
            </a:r>
            <a:endParaRPr kumimoji="1" lang="zh-CN" altLang="en-US" sz="2000" dirty="0">
              <a:latin typeface="Times New Roman" pitchFamily="18" charset="0"/>
              <a:cs typeface="Times New Roman" pitchFamily="18" charset="0"/>
            </a:endParaRPr>
          </a:p>
        </p:txBody>
      </p:sp>
      <p:pic>
        <p:nvPicPr>
          <p:cNvPr id="4" name="图片 3" descr="fsps_0.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653990"/>
            <a:ext cx="9144000" cy="3586480"/>
          </a:xfrm>
          <a:prstGeom prst="rect">
            <a:avLst/>
          </a:prstGeom>
        </p:spPr>
      </p:pic>
    </p:spTree>
    <p:extLst>
      <p:ext uri="{BB962C8B-B14F-4D97-AF65-F5344CB8AC3E}">
        <p14:creationId xmlns="" xmlns:p14="http://schemas.microsoft.com/office/powerpoint/2010/main" val="145504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Quiz</a:t>
            </a:r>
            <a:endParaRPr kumimoji="1"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a:bodyPr>
          <a:lstStyle/>
          <a:p>
            <a:pPr>
              <a:buNone/>
            </a:pPr>
            <a:r>
              <a:rPr lang="en-US" altLang="zh-CN" sz="2800" dirty="0" smtClean="0">
                <a:latin typeface="Times New Roman" pitchFamily="18" charset="0"/>
                <a:cs typeface="Times New Roman" pitchFamily="18" charset="0"/>
              </a:rPr>
              <a:t>Give the English and a brief explanation for the following:</a:t>
            </a:r>
            <a:endParaRPr lang="zh-CN" altLang="en-US" sz="2800" dirty="0" smtClean="0">
              <a:latin typeface="Times New Roman" pitchFamily="18" charset="0"/>
              <a:cs typeface="Times New Roman" pitchFamily="18" charset="0"/>
            </a:endParaRPr>
          </a:p>
          <a:p>
            <a:pPr lvl="0"/>
            <a:r>
              <a:rPr lang="zh-CN" altLang="en-US" sz="2800" dirty="0" smtClean="0"/>
              <a:t>马丁</a:t>
            </a:r>
            <a:r>
              <a:rPr lang="en-US" altLang="zh-CN" sz="2800" dirty="0" smtClean="0"/>
              <a:t>· </a:t>
            </a:r>
            <a:r>
              <a:rPr lang="zh-CN" altLang="en-US" sz="2800" dirty="0" smtClean="0"/>
              <a:t>路德</a:t>
            </a:r>
            <a:r>
              <a:rPr lang="en-US" altLang="zh-CN" sz="2800" dirty="0" smtClean="0"/>
              <a:t>· </a:t>
            </a:r>
            <a:r>
              <a:rPr lang="zh-CN" altLang="en-US" sz="2800" dirty="0" smtClean="0"/>
              <a:t>金</a:t>
            </a:r>
          </a:p>
          <a:p>
            <a:pPr lvl="0"/>
            <a:r>
              <a:rPr lang="zh-CN" altLang="en-US" sz="2800" dirty="0" smtClean="0"/>
              <a:t>民权运动</a:t>
            </a:r>
          </a:p>
          <a:p>
            <a:pPr lvl="0"/>
            <a:r>
              <a:rPr lang="zh-CN" altLang="en-US" sz="2800" dirty="0" smtClean="0"/>
              <a:t>反战运动</a:t>
            </a:r>
          </a:p>
          <a:p>
            <a:pPr lvl="0"/>
            <a:r>
              <a:rPr lang="zh-CN" altLang="en-US" sz="2800" dirty="0" smtClean="0"/>
              <a:t>言论自由运动</a:t>
            </a:r>
          </a:p>
          <a:p>
            <a:pPr lvl="0"/>
            <a:r>
              <a:rPr lang="en-US" altLang="zh-CN" sz="2800" dirty="0" smtClean="0"/>
              <a:t> </a:t>
            </a:r>
            <a:r>
              <a:rPr lang="zh-CN" altLang="en-US" sz="2800" dirty="0" smtClean="0"/>
              <a:t>反主流文化</a:t>
            </a:r>
            <a:endParaRPr lang="en-US" altLang="zh-CN" sz="2800" dirty="0" smtClean="0"/>
          </a:p>
          <a:p>
            <a:pPr lvl="0"/>
            <a:r>
              <a:rPr lang="zh-CN" altLang="en-US" sz="2800" dirty="0" smtClean="0"/>
              <a:t>妇女解放运动</a:t>
            </a:r>
          </a:p>
        </p:txBody>
      </p:sp>
    </p:spTree>
    <p:extLst>
      <p:ext uri="{BB962C8B-B14F-4D97-AF65-F5344CB8AC3E}">
        <p14:creationId xmlns="" xmlns:p14="http://schemas.microsoft.com/office/powerpoint/2010/main" val="2182219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latin typeface="Times New Roman" pitchFamily="18" charset="0"/>
                <a:cs typeface="Times New Roman" pitchFamily="18" charset="0"/>
              </a:rPr>
              <a:t>The Youth Movement/Anti-War Movement </a:t>
            </a:r>
            <a:endParaRPr kumimoji="1" lang="zh-CN" altLang="en-US" sz="4000" dirty="0"/>
          </a:p>
        </p:txBody>
      </p:sp>
      <p:sp>
        <p:nvSpPr>
          <p:cNvPr id="3" name="内容占位符 2"/>
          <p:cNvSpPr>
            <a:spLocks noGrp="1"/>
          </p:cNvSpPr>
          <p:nvPr>
            <p:ph idx="1"/>
          </p:nvPr>
        </p:nvSpPr>
        <p:spPr>
          <a:xfrm>
            <a:off x="457200" y="1600200"/>
            <a:ext cx="3412565" cy="4525963"/>
          </a:xfrm>
        </p:spPr>
        <p:txBody>
          <a:bodyPr>
            <a:normAutofit/>
          </a:bodyPr>
          <a:lstStyle/>
          <a:p>
            <a:r>
              <a:rPr lang="en-US" altLang="zh-CN" sz="2400" dirty="0">
                <a:latin typeface="Times New Roman" pitchFamily="18" charset="0"/>
                <a:cs typeface="Times New Roman" pitchFamily="18" charset="0"/>
              </a:rPr>
              <a:t>As the youth movement spread outside the campuses, some young people formed a </a:t>
            </a:r>
            <a:r>
              <a:rPr lang="en-US" altLang="zh-CN" sz="2400" dirty="0" smtClean="0">
                <a:latin typeface="Times New Roman" pitchFamily="18" charset="0"/>
                <a:cs typeface="Times New Roman" pitchFamily="18" charset="0"/>
              </a:rPr>
              <a:t>“counterculture</a:t>
            </a:r>
            <a:r>
              <a:rPr lang="en-US" altLang="zh-CN" sz="2400" dirty="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a:t>
            </a:r>
          </a:p>
          <a:p>
            <a:r>
              <a:rPr lang="en-US" altLang="zh-CN" sz="2400" dirty="0" smtClean="0">
                <a:latin typeface="Times New Roman" pitchFamily="18" charset="0"/>
                <a:cs typeface="Times New Roman" pitchFamily="18" charset="0"/>
              </a:rPr>
              <a:t>They </a:t>
            </a:r>
            <a:r>
              <a:rPr lang="en-US" altLang="zh-CN" sz="2400" dirty="0">
                <a:latin typeface="Times New Roman" pitchFamily="18" charset="0"/>
                <a:cs typeface="Times New Roman" pitchFamily="18" charset="0"/>
              </a:rPr>
              <a:t>rejected capitalism and other </a:t>
            </a:r>
            <a:r>
              <a:rPr lang="en-US" altLang="zh-CN" sz="2400" dirty="0" smtClean="0">
                <a:latin typeface="Times New Roman" pitchFamily="18" charset="0"/>
                <a:cs typeface="Times New Roman" pitchFamily="18" charset="0"/>
              </a:rPr>
              <a:t>mainstream American values, such as Puritanism. </a:t>
            </a:r>
            <a:endParaRPr kumimoji="1" lang="zh-CN" altLang="en-US" sz="2400" dirty="0">
              <a:latin typeface="Times New Roman" pitchFamily="18" charset="0"/>
              <a:cs typeface="Times New Roman" pitchFamily="18" charset="0"/>
            </a:endParaRPr>
          </a:p>
        </p:txBody>
      </p:sp>
      <p:pic>
        <p:nvPicPr>
          <p:cNvPr id="4" name="图片 3" descr="Unknown.jpe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869765" y="1927412"/>
            <a:ext cx="5274235" cy="3854823"/>
          </a:xfrm>
          <a:prstGeom prst="rect">
            <a:avLst/>
          </a:prstGeom>
        </p:spPr>
      </p:pic>
    </p:spTree>
    <p:extLst>
      <p:ext uri="{BB962C8B-B14F-4D97-AF65-F5344CB8AC3E}">
        <p14:creationId xmlns="" xmlns:p14="http://schemas.microsoft.com/office/powerpoint/2010/main" val="1958184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56478"/>
            <a:ext cx="8229600" cy="1061333"/>
          </a:xfrm>
        </p:spPr>
        <p:txBody>
          <a:bodyPr>
            <a:normAutofit fontScale="90000"/>
          </a:bodyPr>
          <a:lstStyle/>
          <a:p>
            <a:r>
              <a:rPr lang="en-US" altLang="zh-CN" sz="4000" dirty="0" smtClean="0">
                <a:latin typeface="Times New Roman" pitchFamily="18" charset="0"/>
                <a:cs typeface="Times New Roman" pitchFamily="18" charset="0"/>
              </a:rPr>
              <a:t>The Youth Movement/Anti-War Movement </a:t>
            </a:r>
            <a:endParaRPr kumimoji="1" lang="zh-CN" altLang="en-US" sz="4000" dirty="0"/>
          </a:p>
        </p:txBody>
      </p:sp>
      <p:sp>
        <p:nvSpPr>
          <p:cNvPr id="3" name="内容占位符 2"/>
          <p:cNvSpPr>
            <a:spLocks noGrp="1"/>
          </p:cNvSpPr>
          <p:nvPr>
            <p:ph idx="1"/>
          </p:nvPr>
        </p:nvSpPr>
        <p:spPr>
          <a:xfrm>
            <a:off x="457200" y="1317812"/>
            <a:ext cx="8229600" cy="820271"/>
          </a:xfrm>
        </p:spPr>
        <p:txBody>
          <a:bodyPr>
            <a:normAutofit fontScale="62500" lnSpcReduction="20000"/>
          </a:bodyPr>
          <a:lstStyle/>
          <a:p>
            <a:pPr>
              <a:buNone/>
            </a:pPr>
            <a:r>
              <a:rPr kumimoji="1" lang="en-US" altLang="zh-CN" dirty="0" smtClean="0"/>
              <a:t>     </a:t>
            </a:r>
            <a:r>
              <a:rPr kumimoji="1" lang="en-US" altLang="zh-CN" dirty="0" smtClean="0">
                <a:latin typeface="Times New Roman" pitchFamily="18" charset="0"/>
                <a:cs typeface="Times New Roman" pitchFamily="18" charset="0"/>
              </a:rPr>
              <a:t>The radical students (left) became the right arm of the Counter Culture, while the hippies (right) became the left arm of the Counter Culture. </a:t>
            </a:r>
            <a:endParaRPr kumimoji="1" lang="zh-CN" altLang="en-US" dirty="0">
              <a:latin typeface="Times New Roman" pitchFamily="18" charset="0"/>
              <a:cs typeface="Times New Roman" pitchFamily="18" charset="0"/>
            </a:endParaRPr>
          </a:p>
        </p:txBody>
      </p:sp>
      <p:pic>
        <p:nvPicPr>
          <p:cNvPr id="4" name="图片 3" descr="hippies.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7192" y="2138083"/>
            <a:ext cx="3411198" cy="4348627"/>
          </a:xfrm>
          <a:prstGeom prst="rect">
            <a:avLst/>
          </a:prstGeom>
        </p:spPr>
      </p:pic>
      <p:pic>
        <p:nvPicPr>
          <p:cNvPr id="5" name="图片 4" descr="vitosdancers-1.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743325" y="2390587"/>
            <a:ext cx="5289163" cy="4096123"/>
          </a:xfrm>
          <a:prstGeom prst="rect">
            <a:avLst/>
          </a:prstGeom>
        </p:spPr>
      </p:pic>
    </p:spTree>
    <p:extLst>
      <p:ext uri="{BB962C8B-B14F-4D97-AF65-F5344CB8AC3E}">
        <p14:creationId xmlns="" xmlns:p14="http://schemas.microsoft.com/office/powerpoint/2010/main" val="1261811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34471"/>
            <a:ext cx="8229600" cy="1143000"/>
          </a:xfrm>
        </p:spPr>
        <p:txBody>
          <a:bodyPr>
            <a:normAutofit/>
          </a:bodyPr>
          <a:lstStyle/>
          <a:p>
            <a:r>
              <a:rPr kumimoji="1" lang="en-US" altLang="zh-CN" sz="4000" dirty="0" smtClean="0">
                <a:latin typeface="Times New Roman"/>
                <a:cs typeface="Times New Roman"/>
              </a:rPr>
              <a:t>V</a:t>
            </a:r>
            <a:r>
              <a:rPr kumimoji="1" lang="en-US" altLang="zh-CN" sz="4000" dirty="0">
                <a:latin typeface="Times New Roman"/>
                <a:cs typeface="Times New Roman"/>
              </a:rPr>
              <a:t>. </a:t>
            </a:r>
            <a:r>
              <a:rPr kumimoji="1" lang="en-US" altLang="zh-CN" sz="4000" dirty="0" smtClean="0">
                <a:latin typeface="Times New Roman"/>
                <a:cs typeface="Times New Roman"/>
              </a:rPr>
              <a:t>The </a:t>
            </a:r>
            <a:r>
              <a:rPr kumimoji="1" lang="en-US" altLang="zh-CN" sz="4000" dirty="0">
                <a:latin typeface="Times New Roman"/>
                <a:cs typeface="Times New Roman"/>
              </a:rPr>
              <a:t>Anti War Movement</a:t>
            </a:r>
            <a:endParaRPr kumimoji="1" lang="zh-CN" altLang="en-US" sz="4000" dirty="0">
              <a:latin typeface="Times New Roman"/>
              <a:cs typeface="Times New Roman"/>
            </a:endParaRPr>
          </a:p>
        </p:txBody>
      </p:sp>
      <p:sp>
        <p:nvSpPr>
          <p:cNvPr id="3" name="内容占位符 2"/>
          <p:cNvSpPr>
            <a:spLocks noGrp="1"/>
          </p:cNvSpPr>
          <p:nvPr>
            <p:ph idx="1"/>
          </p:nvPr>
        </p:nvSpPr>
        <p:spPr>
          <a:xfrm>
            <a:off x="457200" y="1600200"/>
            <a:ext cx="3675530" cy="5063565"/>
          </a:xfrm>
        </p:spPr>
        <p:txBody>
          <a:bodyPr>
            <a:noAutofit/>
          </a:bodyPr>
          <a:lstStyle/>
          <a:p>
            <a:pPr>
              <a:buNone/>
            </a:pPr>
            <a:r>
              <a:rPr lang="en-US" altLang="zh-CN" sz="2000" dirty="0" smtClean="0">
                <a:latin typeface="Times New Roman"/>
                <a:cs typeface="Times New Roman"/>
              </a:rPr>
              <a:t>     Students </a:t>
            </a:r>
            <a:r>
              <a:rPr lang="en-US" altLang="zh-CN" sz="2000" dirty="0">
                <a:latin typeface="Times New Roman"/>
                <a:cs typeface="Times New Roman"/>
              </a:rPr>
              <a:t>for a Democratic Society (SDS) was a student activist movement in the United States that was one of the main representations of the New </a:t>
            </a:r>
            <a:r>
              <a:rPr lang="en-US" altLang="zh-CN" sz="2000" dirty="0" smtClean="0">
                <a:latin typeface="Times New Roman"/>
                <a:cs typeface="Times New Roman"/>
              </a:rPr>
              <a:t>Left</a:t>
            </a:r>
            <a:r>
              <a:rPr lang="en-US" altLang="zh-CN" sz="2000" dirty="0">
                <a:latin typeface="Times New Roman"/>
                <a:cs typeface="Times New Roman"/>
              </a:rPr>
              <a:t>.</a:t>
            </a:r>
            <a:r>
              <a:rPr lang="en-US" altLang="zh-CN" sz="2000" dirty="0" smtClean="0">
                <a:latin typeface="Times New Roman"/>
                <a:cs typeface="Times New Roman"/>
              </a:rPr>
              <a:t> </a:t>
            </a:r>
            <a:r>
              <a:rPr lang="en-US" altLang="zh-CN" sz="2000" dirty="0">
                <a:latin typeface="Times New Roman"/>
                <a:cs typeface="Times New Roman"/>
              </a:rPr>
              <a:t>The organization developed and expanded rapidly in the mid-1960s before dissolving at its last convention in 1969</a:t>
            </a:r>
            <a:r>
              <a:rPr lang="en-US" altLang="zh-CN" sz="2000" dirty="0" smtClean="0">
                <a:latin typeface="Times New Roman"/>
                <a:cs typeface="Times New Roman"/>
              </a:rPr>
              <a:t>. </a:t>
            </a:r>
            <a:r>
              <a:rPr lang="en-US" altLang="zh-CN" sz="2000" dirty="0" smtClean="0">
                <a:latin typeface="Times New Roman" pitchFamily="18" charset="0"/>
                <a:cs typeface="Times New Roman" pitchFamily="18" charset="0"/>
              </a:rPr>
              <a:t>(Right: </a:t>
            </a:r>
            <a:r>
              <a:rPr lang="en-US" sz="2000" i="1" dirty="0" smtClean="0">
                <a:latin typeface="Times New Roman" pitchFamily="18" charset="0"/>
                <a:cs typeface="Times New Roman" pitchFamily="18" charset="0"/>
              </a:rPr>
              <a:t>The Port Huron Statement</a:t>
            </a:r>
            <a:r>
              <a:rPr lang="en-US" sz="2000" dirty="0" smtClean="0">
                <a:latin typeface="Times New Roman" pitchFamily="18" charset="0"/>
                <a:cs typeface="Times New Roman" pitchFamily="18" charset="0"/>
              </a:rPr>
              <a:t> is manifesto of SDS. )</a:t>
            </a:r>
            <a:endParaRPr kumimoji="1" lang="zh-CN" altLang="en-US" sz="2000" dirty="0">
              <a:latin typeface="Times New Roman" pitchFamily="18" charset="0"/>
              <a:cs typeface="Times New Roman" pitchFamily="18" charset="0"/>
            </a:endParaRPr>
          </a:p>
        </p:txBody>
      </p:sp>
      <p:pic>
        <p:nvPicPr>
          <p:cNvPr id="4" name="图片 3" descr="6a0120a69a468c970c0162fe0e3e23970d.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55882" y="1405965"/>
            <a:ext cx="3679942" cy="5050591"/>
          </a:xfrm>
          <a:prstGeom prst="rect">
            <a:avLst/>
          </a:prstGeom>
        </p:spPr>
      </p:pic>
    </p:spTree>
    <p:extLst>
      <p:ext uri="{BB962C8B-B14F-4D97-AF65-F5344CB8AC3E}">
        <p14:creationId xmlns="" xmlns:p14="http://schemas.microsoft.com/office/powerpoint/2010/main" val="562814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000" dirty="0" smtClean="0">
                <a:latin typeface="Times New Roman" pitchFamily="18" charset="0"/>
                <a:cs typeface="Times New Roman" pitchFamily="18" charset="0"/>
              </a:rPr>
              <a:t>The Youth Movement/Anti-War Movement </a:t>
            </a:r>
            <a:endParaRPr kumimoji="1" lang="zh-CN" altLang="en-US" sz="4000" dirty="0">
              <a:latin typeface="Times New Roman"/>
              <a:cs typeface="Times New Roman"/>
            </a:endParaRPr>
          </a:p>
        </p:txBody>
      </p:sp>
      <p:sp>
        <p:nvSpPr>
          <p:cNvPr id="3" name="内容占位符 2"/>
          <p:cNvSpPr>
            <a:spLocks noGrp="1"/>
          </p:cNvSpPr>
          <p:nvPr>
            <p:ph sz="half" idx="1"/>
          </p:nvPr>
        </p:nvSpPr>
        <p:spPr>
          <a:xfrm>
            <a:off x="457200" y="1600200"/>
            <a:ext cx="3588707" cy="4525963"/>
          </a:xfrm>
        </p:spPr>
        <p:txBody>
          <a:bodyPr>
            <a:normAutofit lnSpcReduction="10000"/>
          </a:bodyPr>
          <a:lstStyle/>
          <a:p>
            <a:pPr>
              <a:buNone/>
            </a:pPr>
            <a:r>
              <a:rPr lang="en-US" altLang="zh-CN"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 The ant-war movement became organized as a loose coalition of many organizations and leaders was formed under a series of “Mobilization Committee to End the War in Vietnam”. The organizations included the Students for a Democratic Society(SDS). </a:t>
            </a:r>
            <a:endParaRPr kumimoji="1" lang="zh-CN" altLang="en-US" sz="2400" dirty="0">
              <a:latin typeface="Times New Roman" pitchFamily="18" charset="0"/>
              <a:cs typeface="Times New Roman" pitchFamily="18" charset="0"/>
            </a:endParaRPr>
          </a:p>
        </p:txBody>
      </p:sp>
      <p:sp>
        <p:nvSpPr>
          <p:cNvPr id="5" name="Content Placeholder 4"/>
          <p:cNvSpPr>
            <a:spLocks noGrp="1"/>
          </p:cNvSpPr>
          <p:nvPr>
            <p:ph sz="half" idx="2"/>
          </p:nvPr>
        </p:nvSpPr>
        <p:spPr/>
        <p:txBody>
          <a:bodyPr>
            <a:normAutofit lnSpcReduction="10000"/>
          </a:bodyPr>
          <a:lstStyle/>
          <a:p>
            <a:endParaRPr lang="zh-CN" altLang="en-US"/>
          </a:p>
        </p:txBody>
      </p:sp>
      <p:pic>
        <p:nvPicPr>
          <p:cNvPr id="4" name="图片 3" descr="sds_city_hall.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48199" y="1600200"/>
            <a:ext cx="4038601" cy="4525963"/>
          </a:xfrm>
          <a:prstGeom prst="rect">
            <a:avLst/>
          </a:prstGeom>
        </p:spPr>
      </p:pic>
    </p:spTree>
    <p:extLst>
      <p:ext uri="{BB962C8B-B14F-4D97-AF65-F5344CB8AC3E}">
        <p14:creationId xmlns="" xmlns:p14="http://schemas.microsoft.com/office/powerpoint/2010/main" val="249389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smtClean="0">
                <a:latin typeface="Times New Roman"/>
                <a:cs typeface="Times New Roman"/>
              </a:rPr>
              <a:t>VI. The Women’s </a:t>
            </a:r>
            <a:r>
              <a:rPr kumimoji="1" lang="en-US" altLang="zh-CN" sz="4000" dirty="0">
                <a:latin typeface="Times New Roman"/>
                <a:cs typeface="Times New Roman"/>
              </a:rPr>
              <a:t>Movement</a:t>
            </a:r>
            <a:endParaRPr kumimoji="1" lang="zh-CN" altLang="en-US" sz="4000" dirty="0"/>
          </a:p>
        </p:txBody>
      </p:sp>
      <p:sp>
        <p:nvSpPr>
          <p:cNvPr id="3" name="内容占位符 2"/>
          <p:cNvSpPr>
            <a:spLocks noGrp="1"/>
          </p:cNvSpPr>
          <p:nvPr>
            <p:ph idx="1"/>
          </p:nvPr>
        </p:nvSpPr>
        <p:spPr>
          <a:xfrm>
            <a:off x="421341" y="1600200"/>
            <a:ext cx="8229600" cy="4869329"/>
          </a:xfrm>
        </p:spPr>
        <p:txBody>
          <a:bodyPr>
            <a:normAutofit/>
          </a:bodyPr>
          <a:lstStyle/>
          <a:p>
            <a:r>
              <a:rPr lang="en-US" altLang="zh-CN" sz="2800" dirty="0">
                <a:latin typeface="Times New Roman" pitchFamily="18" charset="0"/>
                <a:cs typeface="Times New Roman" pitchFamily="18" charset="0"/>
              </a:rPr>
              <a:t>The </a:t>
            </a:r>
            <a:r>
              <a:rPr lang="en-US" altLang="zh-CN" sz="2800" dirty="0" smtClean="0">
                <a:latin typeface="Times New Roman" pitchFamily="18" charset="0"/>
                <a:cs typeface="Times New Roman" pitchFamily="18" charset="0"/>
              </a:rPr>
              <a:t>women‘s </a:t>
            </a:r>
            <a:r>
              <a:rPr lang="en-US" altLang="zh-CN" sz="2800" dirty="0">
                <a:latin typeface="Times New Roman" pitchFamily="18" charset="0"/>
                <a:cs typeface="Times New Roman" pitchFamily="18" charset="0"/>
              </a:rPr>
              <a:t>movement in the 1960s was started by three groups of </a:t>
            </a:r>
            <a:r>
              <a:rPr lang="en-US" altLang="zh-CN" sz="2800" dirty="0" smtClean="0">
                <a:latin typeface="Times New Roman" pitchFamily="18" charset="0"/>
                <a:cs typeface="Times New Roman" pitchFamily="18" charset="0"/>
              </a:rPr>
              <a:t>women</a:t>
            </a:r>
            <a:r>
              <a:rPr lang="zh-CN" altLang="en-US" sz="2800" dirty="0" smtClean="0">
                <a:latin typeface="Times New Roman" pitchFamily="18" charset="0"/>
                <a:cs typeface="Times New Roman" pitchFamily="18" charset="0"/>
              </a:rPr>
              <a:t>：</a:t>
            </a:r>
            <a:endParaRPr lang="en-US" altLang="zh-CN" sz="2800" dirty="0" smtClean="0">
              <a:latin typeface="Times New Roman" pitchFamily="18" charset="0"/>
              <a:cs typeface="Times New Roman" pitchFamily="18" charset="0"/>
            </a:endParaRPr>
          </a:p>
          <a:p>
            <a:pPr marL="0" indent="0">
              <a:buNone/>
            </a:pPr>
            <a:r>
              <a:rPr lang="en-US" altLang="zh-CN" sz="2800" dirty="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The </a:t>
            </a:r>
            <a:r>
              <a:rPr lang="en-US" altLang="zh-CN" sz="2800" dirty="0">
                <a:latin typeface="Times New Roman" pitchFamily="18" charset="0"/>
                <a:cs typeface="Times New Roman" pitchFamily="18" charset="0"/>
              </a:rPr>
              <a:t>first was </a:t>
            </a:r>
            <a:r>
              <a:rPr lang="en-US" altLang="zh-CN" sz="2800" dirty="0" smtClean="0">
                <a:latin typeface="Times New Roman" pitchFamily="18" charset="0"/>
                <a:cs typeface="Times New Roman" pitchFamily="18" charset="0"/>
              </a:rPr>
              <a:t> professionals  appointed </a:t>
            </a:r>
            <a:r>
              <a:rPr lang="en-US" altLang="zh-CN" sz="2800" dirty="0">
                <a:latin typeface="Times New Roman" pitchFamily="18" charset="0"/>
                <a:cs typeface="Times New Roman" pitchFamily="18" charset="0"/>
              </a:rPr>
              <a:t>to a </a:t>
            </a:r>
            <a:r>
              <a:rPr lang="en-US" altLang="zh-CN" sz="2800" dirty="0" smtClean="0">
                <a:latin typeface="Times New Roman" pitchFamily="18" charset="0"/>
                <a:cs typeface="Times New Roman" pitchFamily="18" charset="0"/>
              </a:rPr>
              <a:t>		Commission </a:t>
            </a:r>
            <a:r>
              <a:rPr lang="en-US" altLang="zh-CN" sz="2800" dirty="0">
                <a:latin typeface="Times New Roman" pitchFamily="18" charset="0"/>
                <a:cs typeface="Times New Roman" pitchFamily="18" charset="0"/>
              </a:rPr>
              <a:t>on the Status of Women by </a:t>
            </a:r>
            <a:r>
              <a:rPr lang="en-US" altLang="zh-CN" sz="2800" dirty="0" smtClean="0">
                <a:latin typeface="Times New Roman" pitchFamily="18" charset="0"/>
                <a:cs typeface="Times New Roman" pitchFamily="18" charset="0"/>
              </a:rPr>
              <a:t>			President </a:t>
            </a:r>
            <a:r>
              <a:rPr lang="en-US" altLang="zh-CN" sz="2800" dirty="0">
                <a:latin typeface="Times New Roman" pitchFamily="18" charset="0"/>
                <a:cs typeface="Times New Roman" pitchFamily="18" charset="0"/>
              </a:rPr>
              <a:t>Kennedy in 1961.</a:t>
            </a:r>
            <a:r>
              <a:rPr lang="zh-CN" altLang="zh-CN" sz="2800" dirty="0">
                <a:latin typeface="Times New Roman" pitchFamily="18" charset="0"/>
                <a:cs typeface="Times New Roman" pitchFamily="18" charset="0"/>
              </a:rPr>
              <a:t> </a:t>
            </a:r>
            <a:endParaRPr lang="en-US" altLang="zh-CN" sz="2800" dirty="0" smtClean="0">
              <a:latin typeface="Times New Roman" pitchFamily="18" charset="0"/>
              <a:cs typeface="Times New Roman" pitchFamily="18" charset="0"/>
            </a:endParaRPr>
          </a:p>
          <a:p>
            <a:pPr marL="0" indent="0">
              <a:buNone/>
            </a:pPr>
            <a:r>
              <a:rPr lang="en-US" altLang="zh-CN" sz="2800" dirty="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 </a:t>
            </a:r>
            <a:r>
              <a:rPr lang="en-US" altLang="zh-CN" sz="2800" dirty="0">
                <a:latin typeface="Times New Roman" pitchFamily="18" charset="0"/>
                <a:cs typeface="Times New Roman" pitchFamily="18" charset="0"/>
              </a:rPr>
              <a:t>The second group was mostly </a:t>
            </a:r>
            <a:r>
              <a:rPr lang="en-US" altLang="zh-CN" sz="2800" dirty="0" smtClean="0">
                <a:latin typeface="Times New Roman" pitchFamily="18" charset="0"/>
                <a:cs typeface="Times New Roman" pitchFamily="18" charset="0"/>
              </a:rPr>
              <a:t> housewives who      read </a:t>
            </a:r>
            <a:r>
              <a:rPr lang="en-US" altLang="zh-CN" sz="2800" dirty="0">
                <a:latin typeface="Times New Roman" pitchFamily="18" charset="0"/>
                <a:cs typeface="Times New Roman" pitchFamily="18" charset="0"/>
              </a:rPr>
              <a:t>Betty </a:t>
            </a:r>
            <a:r>
              <a:rPr lang="en-US" altLang="zh-CN" sz="2800" dirty="0" smtClean="0">
                <a:latin typeface="Times New Roman" pitchFamily="18" charset="0"/>
                <a:cs typeface="Times New Roman" pitchFamily="18" charset="0"/>
              </a:rPr>
              <a:t>Friedan’s  </a:t>
            </a:r>
            <a:r>
              <a:rPr lang="en-US" altLang="zh-CN" sz="2800" i="1" dirty="0" smtClean="0">
                <a:latin typeface="Times New Roman" pitchFamily="18" charset="0"/>
                <a:cs typeface="Times New Roman" pitchFamily="18" charset="0"/>
              </a:rPr>
              <a:t>The Feminine 	Mystique</a:t>
            </a:r>
            <a:r>
              <a:rPr lang="en-US" altLang="zh-CN" sz="2800" dirty="0" smtClean="0">
                <a:latin typeface="Times New Roman" pitchFamily="18" charset="0"/>
                <a:cs typeface="Times New Roman" pitchFamily="18" charset="0"/>
              </a:rPr>
              <a:t> (1963)</a:t>
            </a:r>
            <a:r>
              <a:rPr lang="zh-CN" altLang="zh-CN" sz="2800" dirty="0" smtClean="0">
                <a:latin typeface="Times New Roman" pitchFamily="18" charset="0"/>
                <a:cs typeface="Times New Roman" pitchFamily="18" charset="0"/>
              </a:rPr>
              <a:t> </a:t>
            </a:r>
            <a:endParaRPr lang="en-US" altLang="zh-CN" sz="2800" dirty="0" smtClean="0">
              <a:latin typeface="Times New Roman" pitchFamily="18" charset="0"/>
              <a:cs typeface="Times New Roman" pitchFamily="18" charset="0"/>
            </a:endParaRPr>
          </a:p>
          <a:p>
            <a:pPr marL="0" indent="0">
              <a:buNone/>
            </a:pPr>
            <a:r>
              <a:rPr lang="en-US" altLang="zh-CN" sz="2800" dirty="0">
                <a:latin typeface="Times New Roman" pitchFamily="18" charset="0"/>
                <a:cs typeface="Times New Roman" pitchFamily="18" charset="0"/>
              </a:rPr>
              <a:t>	</a:t>
            </a:r>
            <a:r>
              <a:rPr lang="en-US" altLang="zh-CN" sz="2800" dirty="0" smtClean="0">
                <a:latin typeface="Times New Roman" pitchFamily="18" charset="0"/>
                <a:cs typeface="Times New Roman" pitchFamily="18" charset="0"/>
              </a:rPr>
              <a:t>-</a:t>
            </a:r>
            <a:r>
              <a:rPr lang="en-US" altLang="zh-CN" sz="2800" dirty="0">
                <a:latin typeface="Times New Roman" pitchFamily="18" charset="0"/>
                <a:cs typeface="Times New Roman" pitchFamily="18" charset="0"/>
              </a:rPr>
              <a:t>The third group were young activists in the </a:t>
            </a:r>
            <a:r>
              <a:rPr lang="en-US" altLang="zh-CN" sz="2800" dirty="0" smtClean="0">
                <a:latin typeface="Times New Roman" pitchFamily="18" charset="0"/>
                <a:cs typeface="Times New Roman" pitchFamily="18" charset="0"/>
              </a:rPr>
              <a:t>	civil </a:t>
            </a:r>
            <a:r>
              <a:rPr lang="en-US" altLang="zh-CN" sz="2800" dirty="0">
                <a:latin typeface="Times New Roman" pitchFamily="18" charset="0"/>
                <a:cs typeface="Times New Roman" pitchFamily="18" charset="0"/>
              </a:rPr>
              <a:t>rights and anti-war movements.</a:t>
            </a:r>
            <a:r>
              <a:rPr lang="zh-CN" altLang="zh-CN" sz="2800" dirty="0">
                <a:latin typeface="Times New Roman" pitchFamily="18" charset="0"/>
                <a:cs typeface="Times New Roman" pitchFamily="18" charset="0"/>
              </a:rPr>
              <a:t> </a:t>
            </a:r>
            <a:endParaRPr lang="en-US" altLang="zh-CN" sz="2800" dirty="0" smtClean="0">
              <a:latin typeface="Times New Roman" pitchFamily="18" charset="0"/>
              <a:cs typeface="Times New Roman" pitchFamily="18" charset="0"/>
            </a:endParaRPr>
          </a:p>
          <a:p>
            <a:pPr marL="0" indent="0">
              <a:buNone/>
            </a:pPr>
            <a:endParaRPr kumimoji="1" lang="zh-CN" altLang="en-US" dirty="0"/>
          </a:p>
        </p:txBody>
      </p:sp>
    </p:spTree>
    <p:extLst>
      <p:ext uri="{BB962C8B-B14F-4D97-AF65-F5344CB8AC3E}">
        <p14:creationId xmlns="" xmlns:p14="http://schemas.microsoft.com/office/powerpoint/2010/main" val="1380990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sz="4000" dirty="0" smtClean="0">
                <a:latin typeface="Times New Roman"/>
                <a:cs typeface="Times New Roman"/>
              </a:rPr>
              <a:t>VI. The </a:t>
            </a:r>
            <a:r>
              <a:rPr kumimoji="1" lang="en-US" altLang="zh-CN" sz="4000" dirty="0">
                <a:latin typeface="Times New Roman"/>
                <a:cs typeface="Times New Roman"/>
              </a:rPr>
              <a:t>Women’s Movement</a:t>
            </a:r>
            <a:endParaRPr kumimoji="1" lang="zh-CN" altLang="en-US" sz="4000" dirty="0"/>
          </a:p>
        </p:txBody>
      </p:sp>
      <p:sp>
        <p:nvSpPr>
          <p:cNvPr id="3" name="内容占位符 2"/>
          <p:cNvSpPr>
            <a:spLocks noGrp="1"/>
          </p:cNvSpPr>
          <p:nvPr>
            <p:ph idx="1"/>
          </p:nvPr>
        </p:nvSpPr>
        <p:spPr/>
        <p:txBody>
          <a:bodyPr>
            <a:normAutofit/>
          </a:bodyPr>
          <a:lstStyle/>
          <a:p>
            <a:r>
              <a:rPr lang="en-US" altLang="zh-CN" sz="2400" dirty="0">
                <a:latin typeface="Times New Roman"/>
                <a:cs typeface="Times New Roman"/>
              </a:rPr>
              <a:t>Betty Friedan </a:t>
            </a:r>
            <a:r>
              <a:rPr lang="en-US" altLang="zh-CN" sz="2400" dirty="0" smtClean="0">
                <a:latin typeface="Times New Roman"/>
                <a:cs typeface="Times New Roman"/>
              </a:rPr>
              <a:t>(1921-2006</a:t>
            </a:r>
            <a:r>
              <a:rPr lang="en-US" altLang="zh-CN" sz="2400" dirty="0">
                <a:latin typeface="Times New Roman"/>
                <a:cs typeface="Times New Roman"/>
              </a:rPr>
              <a:t>) was an American writer, activist, and feminist. A leading figure in </a:t>
            </a:r>
            <a:r>
              <a:rPr lang="en-US" altLang="zh-CN" sz="2400" dirty="0" smtClean="0">
                <a:latin typeface="Times New Roman"/>
                <a:cs typeface="Times New Roman"/>
              </a:rPr>
              <a:t>the women’s </a:t>
            </a:r>
            <a:r>
              <a:rPr lang="en-US" altLang="zh-CN" sz="2400" dirty="0">
                <a:latin typeface="Times New Roman"/>
                <a:cs typeface="Times New Roman"/>
              </a:rPr>
              <a:t>movement in </a:t>
            </a:r>
            <a:r>
              <a:rPr lang="en-US" altLang="zh-CN" sz="2400" dirty="0" smtClean="0">
                <a:latin typeface="Times New Roman"/>
                <a:cs typeface="Times New Roman"/>
              </a:rPr>
              <a:t>1960s in the United </a:t>
            </a:r>
            <a:r>
              <a:rPr lang="en-US" altLang="zh-CN" sz="2400" dirty="0">
                <a:latin typeface="Times New Roman"/>
                <a:cs typeface="Times New Roman"/>
              </a:rPr>
              <a:t>States, </a:t>
            </a:r>
            <a:r>
              <a:rPr lang="en-US" altLang="zh-CN" sz="2400" dirty="0" smtClean="0">
                <a:latin typeface="Times New Roman"/>
                <a:cs typeface="Times New Roman"/>
              </a:rPr>
              <a:t>she is known for her </a:t>
            </a:r>
            <a:r>
              <a:rPr lang="en-US" altLang="zh-CN" sz="2400" dirty="0">
                <a:latin typeface="Times New Roman"/>
                <a:cs typeface="Times New Roman"/>
              </a:rPr>
              <a:t>1963 book </a:t>
            </a:r>
            <a:r>
              <a:rPr lang="en-US" altLang="zh-CN" sz="2400" i="1" dirty="0">
                <a:latin typeface="Times New Roman"/>
                <a:cs typeface="Times New Roman"/>
              </a:rPr>
              <a:t>The Feminine </a:t>
            </a:r>
            <a:r>
              <a:rPr lang="en-US" altLang="zh-CN" sz="2400" i="1" dirty="0" smtClean="0">
                <a:latin typeface="Times New Roman"/>
                <a:cs typeface="Times New Roman"/>
              </a:rPr>
              <a:t>Mystique, </a:t>
            </a:r>
            <a:r>
              <a:rPr lang="en-US" altLang="zh-CN" sz="2400" dirty="0" smtClean="0">
                <a:latin typeface="Times New Roman"/>
                <a:cs typeface="Times New Roman"/>
              </a:rPr>
              <a:t>which </a:t>
            </a:r>
            <a:r>
              <a:rPr lang="en-US" altLang="zh-CN" sz="2400" dirty="0">
                <a:latin typeface="Times New Roman"/>
                <a:cs typeface="Times New Roman"/>
              </a:rPr>
              <a:t>is often credited with sparking the second wave of American feminism in the 20th century</a:t>
            </a:r>
            <a:r>
              <a:rPr lang="en-US" altLang="zh-CN" sz="2400" dirty="0" smtClean="0">
                <a:latin typeface="Times New Roman"/>
                <a:cs typeface="Times New Roman"/>
              </a:rPr>
              <a:t>.</a:t>
            </a:r>
          </a:p>
          <a:p>
            <a:r>
              <a:rPr lang="en-US" altLang="zh-CN" sz="2400" dirty="0" smtClean="0">
                <a:latin typeface="Times New Roman"/>
                <a:cs typeface="Times New Roman"/>
              </a:rPr>
              <a:t> </a:t>
            </a:r>
            <a:r>
              <a:rPr lang="en-US" altLang="zh-CN" sz="2400" dirty="0">
                <a:latin typeface="Times New Roman"/>
                <a:cs typeface="Times New Roman"/>
              </a:rPr>
              <a:t>In 1966</a:t>
            </a:r>
            <a:r>
              <a:rPr lang="en-US" altLang="zh-CN" sz="2400" i="1" dirty="0">
                <a:latin typeface="Times New Roman"/>
                <a:cs typeface="Times New Roman"/>
              </a:rPr>
              <a:t>, </a:t>
            </a:r>
            <a:r>
              <a:rPr lang="en-US" altLang="zh-CN" sz="2400" dirty="0">
                <a:latin typeface="Times New Roman"/>
                <a:cs typeface="Times New Roman"/>
              </a:rPr>
              <a:t>Friedan founded and </a:t>
            </a:r>
            <a:r>
              <a:rPr lang="en-US" altLang="zh-CN" sz="2400" dirty="0" smtClean="0">
                <a:latin typeface="Times New Roman"/>
                <a:cs typeface="Times New Roman"/>
              </a:rPr>
              <a:t>became the </a:t>
            </a:r>
            <a:r>
              <a:rPr lang="en-US" altLang="zh-CN" sz="2400" dirty="0">
                <a:latin typeface="Times New Roman"/>
                <a:cs typeface="Times New Roman"/>
              </a:rPr>
              <a:t>first president of the National Organization for Women (NOW), which aimed to bring women </a:t>
            </a:r>
            <a:r>
              <a:rPr lang="en-US" altLang="zh-CN" sz="2400" dirty="0" smtClean="0">
                <a:latin typeface="Times New Roman"/>
                <a:cs typeface="Times New Roman"/>
              </a:rPr>
              <a:t>“into </a:t>
            </a:r>
            <a:r>
              <a:rPr lang="en-US" altLang="zh-CN" sz="2400" dirty="0">
                <a:latin typeface="Times New Roman"/>
                <a:cs typeface="Times New Roman"/>
              </a:rPr>
              <a:t>the mainstream of American society </a:t>
            </a:r>
            <a:r>
              <a:rPr lang="en-US" altLang="zh-CN" sz="2400" dirty="0" smtClean="0">
                <a:latin typeface="Times New Roman"/>
                <a:cs typeface="Times New Roman"/>
              </a:rPr>
              <a:t>in fully </a:t>
            </a:r>
            <a:r>
              <a:rPr lang="en-US" altLang="zh-CN" sz="2400" dirty="0">
                <a:latin typeface="Times New Roman"/>
                <a:cs typeface="Times New Roman"/>
              </a:rPr>
              <a:t>equal partnership with </a:t>
            </a:r>
            <a:r>
              <a:rPr lang="en-US" altLang="zh-CN" sz="2400" dirty="0" smtClean="0">
                <a:latin typeface="Times New Roman"/>
                <a:cs typeface="Times New Roman"/>
              </a:rPr>
              <a:t>men”.</a:t>
            </a:r>
            <a:endParaRPr kumimoji="1" lang="zh-CN" altLang="en-US" sz="2400" dirty="0">
              <a:latin typeface="Times New Roman"/>
              <a:cs typeface="Times New Roman"/>
            </a:endParaRPr>
          </a:p>
        </p:txBody>
      </p:sp>
    </p:spTree>
    <p:extLst>
      <p:ext uri="{BB962C8B-B14F-4D97-AF65-F5344CB8AC3E}">
        <p14:creationId xmlns="" xmlns:p14="http://schemas.microsoft.com/office/powerpoint/2010/main" val="373303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697"/>
            <a:ext cx="8229600" cy="1143000"/>
          </a:xfrm>
        </p:spPr>
        <p:txBody>
          <a:bodyPr>
            <a:normAutofit/>
          </a:bodyPr>
          <a:lstStyle/>
          <a:p>
            <a:r>
              <a:rPr kumimoji="1" lang="en-US" altLang="zh-CN" sz="4000" dirty="0">
                <a:latin typeface="Times New Roman"/>
                <a:cs typeface="Times New Roman"/>
              </a:rPr>
              <a:t>IV. </a:t>
            </a:r>
            <a:r>
              <a:rPr kumimoji="1" lang="en-US" altLang="zh-CN" sz="4000" dirty="0" smtClean="0">
                <a:latin typeface="Times New Roman"/>
                <a:cs typeface="Times New Roman"/>
              </a:rPr>
              <a:t>The </a:t>
            </a:r>
            <a:r>
              <a:rPr kumimoji="1" lang="en-US" altLang="zh-CN" sz="4000" dirty="0">
                <a:latin typeface="Times New Roman"/>
                <a:cs typeface="Times New Roman"/>
              </a:rPr>
              <a:t>Women’s Movement</a:t>
            </a:r>
            <a:endParaRPr kumimoji="1" lang="zh-CN" altLang="en-US" sz="4000" dirty="0"/>
          </a:p>
        </p:txBody>
      </p:sp>
      <p:sp>
        <p:nvSpPr>
          <p:cNvPr id="3" name="内容占位符 2"/>
          <p:cNvSpPr>
            <a:spLocks noGrp="1"/>
          </p:cNvSpPr>
          <p:nvPr>
            <p:ph idx="1"/>
          </p:nvPr>
        </p:nvSpPr>
        <p:spPr>
          <a:xfrm>
            <a:off x="457200" y="1302123"/>
            <a:ext cx="8229600" cy="596153"/>
          </a:xfrm>
        </p:spPr>
        <p:txBody>
          <a:bodyPr>
            <a:normAutofit/>
          </a:bodyPr>
          <a:lstStyle/>
          <a:p>
            <a:r>
              <a:rPr lang="en-US" altLang="zh-CN" sz="2400" dirty="0" smtClean="0">
                <a:latin typeface="Times New Roman"/>
                <a:cs typeface="Times New Roman"/>
              </a:rPr>
              <a:t>The </a:t>
            </a:r>
            <a:r>
              <a:rPr lang="en-US" altLang="zh-CN" sz="2400" dirty="0">
                <a:latin typeface="Times New Roman"/>
                <a:cs typeface="Times New Roman"/>
              </a:rPr>
              <a:t>National Organization for Women (NOW)</a:t>
            </a:r>
            <a:endParaRPr kumimoji="1" lang="zh-CN" altLang="en-US" sz="2400" dirty="0"/>
          </a:p>
        </p:txBody>
      </p:sp>
      <p:pic>
        <p:nvPicPr>
          <p:cNvPr id="4" name="图片 3" descr="National_Organization_for_Women_logo.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584824"/>
            <a:ext cx="2540000" cy="2540000"/>
          </a:xfrm>
          <a:prstGeom prst="rect">
            <a:avLst/>
          </a:prstGeom>
        </p:spPr>
      </p:pic>
      <p:pic>
        <p:nvPicPr>
          <p:cNvPr id="5" name="图片 4" descr="1970s-feminest-movement.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77882" y="2196353"/>
            <a:ext cx="5767294" cy="3989294"/>
          </a:xfrm>
          <a:prstGeom prst="rect">
            <a:avLst/>
          </a:prstGeom>
        </p:spPr>
      </p:pic>
    </p:spTree>
    <p:extLst>
      <p:ext uri="{BB962C8B-B14F-4D97-AF65-F5344CB8AC3E}">
        <p14:creationId xmlns="" xmlns:p14="http://schemas.microsoft.com/office/powerpoint/2010/main" val="2416891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50520"/>
            <a:ext cx="8229600" cy="1143000"/>
          </a:xfrm>
        </p:spPr>
        <p:txBody>
          <a:bodyPr>
            <a:normAutofit/>
          </a:bodyPr>
          <a:lstStyle/>
          <a:p>
            <a:r>
              <a:rPr kumimoji="1" lang="en-US" altLang="zh-CN" sz="4000" dirty="0" smtClean="0">
                <a:latin typeface="Times New Roman"/>
                <a:cs typeface="Times New Roman"/>
              </a:rPr>
              <a:t>VI. </a:t>
            </a:r>
            <a:r>
              <a:rPr kumimoji="1" lang="en-US" altLang="zh-CN" sz="4000" dirty="0">
                <a:latin typeface="Times New Roman"/>
                <a:cs typeface="Times New Roman"/>
              </a:rPr>
              <a:t>The Women’s Movement</a:t>
            </a:r>
            <a:endParaRPr kumimoji="1" lang="zh-CN" altLang="en-US" sz="4000" dirty="0"/>
          </a:p>
        </p:txBody>
      </p:sp>
      <p:sp>
        <p:nvSpPr>
          <p:cNvPr id="3" name="内容占位符 2"/>
          <p:cNvSpPr>
            <a:spLocks noGrp="1"/>
          </p:cNvSpPr>
          <p:nvPr>
            <p:ph idx="1"/>
          </p:nvPr>
        </p:nvSpPr>
        <p:spPr>
          <a:xfrm>
            <a:off x="457200" y="992459"/>
            <a:ext cx="8229600" cy="888355"/>
          </a:xfrm>
        </p:spPr>
        <p:txBody>
          <a:bodyPr>
            <a:normAutofit fontScale="25000" lnSpcReduction="20000"/>
          </a:bodyPr>
          <a:lstStyle/>
          <a:p>
            <a:pPr>
              <a:buNone/>
            </a:pPr>
            <a:r>
              <a:rPr lang="en-US" altLang="zh-CN" dirty="0" smtClean="0"/>
              <a:t>              </a:t>
            </a:r>
            <a:r>
              <a:rPr lang="en-US" altLang="zh-CN" sz="8000" dirty="0" smtClean="0">
                <a:latin typeface="Times New Roman" pitchFamily="18" charset="0"/>
                <a:cs typeface="Times New Roman" pitchFamily="18" charset="0"/>
              </a:rPr>
              <a:t>President Lyndon Johnson signed into law </a:t>
            </a:r>
            <a:r>
              <a:rPr lang="en-US" altLang="zh-CN" sz="8000" i="1" dirty="0" smtClean="0">
                <a:latin typeface="Times New Roman" pitchFamily="18" charset="0"/>
                <a:cs typeface="Times New Roman" pitchFamily="18" charset="0"/>
              </a:rPr>
              <a:t>The </a:t>
            </a:r>
            <a:r>
              <a:rPr lang="en-US" altLang="zh-CN" sz="8000" i="1" dirty="0">
                <a:latin typeface="Times New Roman" pitchFamily="18" charset="0"/>
                <a:cs typeface="Times New Roman" pitchFamily="18" charset="0"/>
              </a:rPr>
              <a:t>Civil Rights </a:t>
            </a:r>
            <a:r>
              <a:rPr lang="en-US" altLang="zh-CN" sz="8000" i="1" dirty="0" smtClean="0">
                <a:latin typeface="Times New Roman" pitchFamily="18" charset="0"/>
                <a:cs typeface="Times New Roman" pitchFamily="18" charset="0"/>
              </a:rPr>
              <a:t>Act of 1964</a:t>
            </a:r>
            <a:r>
              <a:rPr lang="en-US" altLang="zh-CN" sz="8000" dirty="0" smtClean="0">
                <a:latin typeface="Times New Roman" pitchFamily="18" charset="0"/>
                <a:cs typeface="Times New Roman" pitchFamily="18" charset="0"/>
              </a:rPr>
              <a:t>, which made sexual discrimination </a:t>
            </a:r>
            <a:r>
              <a:rPr lang="en-US" altLang="zh-CN" sz="8000" dirty="0">
                <a:latin typeface="Times New Roman" pitchFamily="18" charset="0"/>
                <a:cs typeface="Times New Roman" pitchFamily="18" charset="0"/>
              </a:rPr>
              <a:t>in employment </a:t>
            </a:r>
            <a:r>
              <a:rPr lang="en-US" altLang="zh-CN" sz="8000" dirty="0" smtClean="0">
                <a:latin typeface="Times New Roman" pitchFamily="18" charset="0"/>
                <a:cs typeface="Times New Roman" pitchFamily="18" charset="0"/>
              </a:rPr>
              <a:t>illegal. It also contributed to the making of </a:t>
            </a:r>
            <a:r>
              <a:rPr lang="en-US" altLang="zh-CN" sz="8000" dirty="0">
                <a:latin typeface="Times New Roman" pitchFamily="18" charset="0"/>
                <a:cs typeface="Times New Roman" pitchFamily="18" charset="0"/>
              </a:rPr>
              <a:t>the women's movement.</a:t>
            </a:r>
            <a:r>
              <a:rPr lang="zh-CN" altLang="zh-CN" sz="8000" dirty="0">
                <a:latin typeface="Times New Roman" pitchFamily="18" charset="0"/>
                <a:cs typeface="Times New Roman" pitchFamily="18" charset="0"/>
              </a:rPr>
              <a:t> </a:t>
            </a:r>
            <a:endParaRPr kumimoji="1" lang="zh-CN" altLang="en-US" sz="8000" dirty="0">
              <a:latin typeface="Times New Roman" pitchFamily="18" charset="0"/>
              <a:cs typeface="Times New Roman" pitchFamily="18" charset="0"/>
            </a:endParaRPr>
          </a:p>
        </p:txBody>
      </p:sp>
      <p:pic>
        <p:nvPicPr>
          <p:cNvPr id="4" name="图片 3" descr="9780737723045_p0_v1_s260x420.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47058" y="2032001"/>
            <a:ext cx="2704353" cy="4429684"/>
          </a:xfrm>
          <a:prstGeom prst="rect">
            <a:avLst/>
          </a:prstGeom>
        </p:spPr>
      </p:pic>
      <p:pic>
        <p:nvPicPr>
          <p:cNvPr id="5" name="图片 4" descr="lbj_civil_rights_act_crop.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606800" y="2032000"/>
            <a:ext cx="5080000" cy="4825999"/>
          </a:xfrm>
          <a:prstGeom prst="rect">
            <a:avLst/>
          </a:prstGeom>
        </p:spPr>
      </p:pic>
    </p:spTree>
    <p:extLst>
      <p:ext uri="{BB962C8B-B14F-4D97-AF65-F5344CB8AC3E}">
        <p14:creationId xmlns="" xmlns:p14="http://schemas.microsoft.com/office/powerpoint/2010/main" val="3152230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a:latin typeface="Times New Roman"/>
                <a:cs typeface="Times New Roman"/>
              </a:rPr>
              <a:t>Questions for Discussion</a:t>
            </a:r>
            <a:endParaRPr kumimoji="1" lang="zh-CN" altLang="en-US" sz="4000" dirty="0">
              <a:latin typeface="Times New Roman"/>
              <a:cs typeface="Times New Roman"/>
            </a:endParaRPr>
          </a:p>
        </p:txBody>
      </p:sp>
      <p:sp>
        <p:nvSpPr>
          <p:cNvPr id="3" name="内容占位符 2"/>
          <p:cNvSpPr>
            <a:spLocks noGrp="1"/>
          </p:cNvSpPr>
          <p:nvPr>
            <p:ph idx="1"/>
          </p:nvPr>
        </p:nvSpPr>
        <p:spPr/>
        <p:txBody>
          <a:bodyPr>
            <a:normAutofit/>
          </a:bodyPr>
          <a:lstStyle/>
          <a:p>
            <a:pPr lvl="0">
              <a:buNone/>
            </a:pPr>
            <a:r>
              <a:rPr lang="en-US" altLang="zh-CN" dirty="0" smtClean="0">
                <a:latin typeface="Times New Roman"/>
                <a:cs typeface="Times New Roman"/>
              </a:rPr>
              <a:t>A. </a:t>
            </a:r>
            <a:r>
              <a:rPr lang="en-US" altLang="zh-CN" sz="2800" dirty="0" smtClean="0">
                <a:latin typeface="Times New Roman"/>
                <a:cs typeface="Times New Roman"/>
              </a:rPr>
              <a:t>What </a:t>
            </a:r>
            <a:r>
              <a:rPr lang="en-US" altLang="zh-CN" sz="2800" dirty="0">
                <a:latin typeface="Times New Roman"/>
                <a:cs typeface="Times New Roman"/>
              </a:rPr>
              <a:t>is a social movement? Who are working for the </a:t>
            </a:r>
            <a:r>
              <a:rPr lang="en-US" altLang="zh-CN" sz="2800" dirty="0" smtClean="0">
                <a:latin typeface="Times New Roman"/>
                <a:cs typeface="Times New Roman"/>
              </a:rPr>
              <a:t>social </a:t>
            </a:r>
            <a:r>
              <a:rPr lang="en-US" altLang="zh-CN" sz="2800" dirty="0">
                <a:latin typeface="Times New Roman"/>
                <a:cs typeface="Times New Roman"/>
              </a:rPr>
              <a:t>movements?</a:t>
            </a:r>
            <a:endParaRPr lang="zh-CN" altLang="zh-CN" sz="2800" dirty="0">
              <a:latin typeface="Times New Roman"/>
              <a:cs typeface="Times New Roman"/>
            </a:endParaRPr>
          </a:p>
          <a:p>
            <a:pPr lvl="0">
              <a:buNone/>
            </a:pPr>
            <a:r>
              <a:rPr lang="en-US" altLang="zh-CN" sz="2800" dirty="0" smtClean="0">
                <a:latin typeface="Times New Roman"/>
                <a:cs typeface="Times New Roman"/>
              </a:rPr>
              <a:t>B. In </a:t>
            </a:r>
            <a:r>
              <a:rPr lang="en-US" altLang="zh-CN" sz="2800" dirty="0">
                <a:latin typeface="Times New Roman"/>
                <a:cs typeface="Times New Roman"/>
              </a:rPr>
              <a:t>what way did the Civil Rights Movement change the American society and culture? What is its legacy? </a:t>
            </a:r>
            <a:endParaRPr lang="zh-CN" altLang="zh-CN" sz="2800" dirty="0">
              <a:latin typeface="Times New Roman"/>
              <a:cs typeface="Times New Roman"/>
            </a:endParaRPr>
          </a:p>
          <a:p>
            <a:pPr lvl="0">
              <a:buNone/>
            </a:pPr>
            <a:r>
              <a:rPr lang="en-US" altLang="zh-CN" sz="2800" dirty="0" smtClean="0">
                <a:latin typeface="Times New Roman"/>
                <a:cs typeface="Times New Roman"/>
              </a:rPr>
              <a:t>C. Who </a:t>
            </a:r>
            <a:r>
              <a:rPr lang="en-US" altLang="zh-CN" sz="2800" dirty="0">
                <a:latin typeface="Times New Roman"/>
                <a:cs typeface="Times New Roman"/>
              </a:rPr>
              <a:t>is </a:t>
            </a:r>
            <a:r>
              <a:rPr lang="en-US" altLang="zh-CN" sz="2800" dirty="0" smtClean="0">
                <a:latin typeface="Times New Roman"/>
                <a:cs typeface="Times New Roman"/>
              </a:rPr>
              <a:t>Rosa Parks? Who is Martin Luther King Jr.? What roles did they play in </a:t>
            </a:r>
            <a:r>
              <a:rPr lang="en-US" altLang="zh-CN" sz="2800" dirty="0" smtClean="0">
                <a:latin typeface="Times New Roman"/>
                <a:cs typeface="Times New Roman"/>
              </a:rPr>
              <a:t>the Civil </a:t>
            </a:r>
            <a:r>
              <a:rPr lang="en-US" altLang="zh-CN" sz="2800" dirty="0" smtClean="0">
                <a:latin typeface="Times New Roman"/>
                <a:cs typeface="Times New Roman"/>
              </a:rPr>
              <a:t>Rights Movement? </a:t>
            </a:r>
            <a:endParaRPr lang="zh-CN" altLang="zh-CN" sz="2800" dirty="0">
              <a:latin typeface="Times New Roman"/>
              <a:cs typeface="Times New Roman"/>
            </a:endParaRPr>
          </a:p>
          <a:p>
            <a:pPr lvl="0">
              <a:buNone/>
            </a:pPr>
            <a:r>
              <a:rPr lang="en-US" altLang="zh-CN" sz="2800" dirty="0" smtClean="0">
                <a:latin typeface="Times New Roman"/>
                <a:cs typeface="Times New Roman"/>
              </a:rPr>
              <a:t>D. What </a:t>
            </a:r>
            <a:r>
              <a:rPr lang="en-US" altLang="zh-CN" sz="2800" dirty="0">
                <a:latin typeface="Times New Roman"/>
                <a:cs typeface="Times New Roman"/>
              </a:rPr>
              <a:t>is the public response towards the </a:t>
            </a:r>
            <a:r>
              <a:rPr lang="en-US" altLang="zh-CN" sz="2800" dirty="0" smtClean="0">
                <a:latin typeface="Times New Roman"/>
                <a:cs typeface="Times New Roman"/>
              </a:rPr>
              <a:t>Women’s Movement </a:t>
            </a:r>
            <a:r>
              <a:rPr lang="en-US" altLang="zh-CN" sz="2800" dirty="0">
                <a:latin typeface="Times New Roman"/>
                <a:cs typeface="Times New Roman"/>
              </a:rPr>
              <a:t>in the late </a:t>
            </a:r>
            <a:r>
              <a:rPr lang="en-US" altLang="zh-CN" sz="2800" dirty="0" smtClean="0">
                <a:latin typeface="Times New Roman"/>
                <a:cs typeface="Times New Roman"/>
              </a:rPr>
              <a:t>sixties</a:t>
            </a:r>
            <a:r>
              <a:rPr lang="en-US" altLang="zh-CN" sz="2800" dirty="0">
                <a:latin typeface="Times New Roman"/>
                <a:cs typeface="Times New Roman"/>
              </a:rPr>
              <a:t>? </a:t>
            </a:r>
            <a:endParaRPr lang="zh-CN" altLang="zh-CN" sz="2800" dirty="0">
              <a:latin typeface="Times New Roman"/>
              <a:cs typeface="Times New Roman"/>
            </a:endParaRPr>
          </a:p>
        </p:txBody>
      </p:sp>
    </p:spTree>
    <p:extLst>
      <p:ext uri="{BB962C8B-B14F-4D97-AF65-F5344CB8AC3E}">
        <p14:creationId xmlns="" xmlns:p14="http://schemas.microsoft.com/office/powerpoint/2010/main" val="2593235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186766" cy="1939094"/>
          </a:xfrm>
        </p:spPr>
        <p:txBody>
          <a:bodyPr/>
          <a:lstStyle/>
          <a:p>
            <a:pPr algn="ctr"/>
            <a:r>
              <a:rPr lang="en-US" altLang="zh-CN" dirty="0" smtClean="0">
                <a:latin typeface="Batang" pitchFamily="18" charset="-127"/>
                <a:ea typeface="Batang" pitchFamily="18" charset="-127"/>
              </a:rPr>
              <a:t>The End </a:t>
            </a:r>
          </a:p>
        </p:txBody>
      </p:sp>
      <p:sp>
        <p:nvSpPr>
          <p:cNvPr id="3" name="内容占位符 2"/>
          <p:cNvSpPr>
            <a:spLocks noGrp="1"/>
          </p:cNvSpPr>
          <p:nvPr>
            <p:ph idx="1"/>
          </p:nvPr>
        </p:nvSpPr>
        <p:spPr>
          <a:xfrm>
            <a:off x="457200" y="2643182"/>
            <a:ext cx="8186766" cy="3681418"/>
          </a:xfrm>
        </p:spPr>
        <p:txBody>
          <a:bodyPr/>
          <a:lstStyle/>
          <a:p>
            <a:pPr algn="ctr">
              <a:buNone/>
            </a:pPr>
            <a:endParaRPr lang="en-US" altLang="zh-CN" dirty="0" smtClean="0"/>
          </a:p>
          <a:p>
            <a:pPr algn="ctr">
              <a:buNone/>
            </a:pPr>
            <a:endParaRPr lang="en-US" altLang="zh-CN" dirty="0" smtClean="0"/>
          </a:p>
          <a:p>
            <a:pPr algn="ctr">
              <a:buNone/>
            </a:pPr>
            <a:r>
              <a:rPr lang="zh-CN" altLang="en-US" sz="3600" b="1" dirty="0" smtClean="0">
                <a:latin typeface="+mj-ea"/>
                <a:ea typeface="+mj-ea"/>
              </a:rPr>
              <a:t>高等教育出版社</a:t>
            </a:r>
            <a:endParaRPr lang="en-US" altLang="zh-CN" sz="3600" b="1" dirty="0" smtClean="0">
              <a:latin typeface="+mj-ea"/>
              <a:ea typeface="+mj-ea"/>
            </a:endParaRPr>
          </a:p>
          <a:p>
            <a:pPr algn="ctr">
              <a:buNone/>
            </a:pPr>
            <a:endParaRPr lang="en-US" altLang="zh-CN" sz="2400" dirty="0" smtClean="0">
              <a:latin typeface="+mj-ea"/>
              <a:ea typeface="+mj-ea"/>
            </a:endParaRPr>
          </a:p>
          <a:p>
            <a:pPr algn="ctr">
              <a:buNone/>
            </a:pPr>
            <a:r>
              <a:rPr lang="en-US" altLang="zh-CN" sz="2400" b="1" dirty="0" smtClean="0">
                <a:latin typeface="+mj-ea"/>
                <a:ea typeface="+mj-ea"/>
              </a:rPr>
              <a:t>2015</a:t>
            </a:r>
            <a:endParaRPr lang="zh-CN" altLang="en-US" sz="2400" b="1" dirty="0">
              <a:latin typeface="+mj-ea"/>
              <a:ea typeface="+mj-ea"/>
            </a:endParaRPr>
          </a:p>
        </p:txBody>
      </p:sp>
    </p:spTree>
    <p:extLst>
      <p:ext uri="{BB962C8B-B14F-4D97-AF65-F5344CB8AC3E}">
        <p14:creationId xmlns="" xmlns:p14="http://schemas.microsoft.com/office/powerpoint/2010/main" val="2942832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Focal Points </a:t>
            </a:r>
            <a:endParaRPr kumimoji="1"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fontScale="85000" lnSpcReduction="10000"/>
          </a:bodyPr>
          <a:lstStyle/>
          <a:p>
            <a:pPr lvl="0"/>
            <a:r>
              <a:rPr lang="en-US" altLang="zh-CN" dirty="0" smtClean="0">
                <a:latin typeface="Times New Roman" pitchFamily="18" charset="0"/>
                <a:cs typeface="Times New Roman" pitchFamily="18" charset="0"/>
              </a:rPr>
              <a:t>The definition of social movements in the U.S. context</a:t>
            </a:r>
            <a:endParaRPr lang="zh-CN" altLang="en-US" dirty="0" smtClean="0">
              <a:latin typeface="Times New Roman" pitchFamily="18" charset="0"/>
              <a:cs typeface="Times New Roman" pitchFamily="18" charset="0"/>
            </a:endParaRPr>
          </a:p>
          <a:p>
            <a:pPr lvl="0"/>
            <a:r>
              <a:rPr lang="en-US" altLang="zh-CN" dirty="0" smtClean="0">
                <a:latin typeface="Times New Roman" pitchFamily="18" charset="0"/>
                <a:cs typeface="Times New Roman" pitchFamily="18" charset="0"/>
              </a:rPr>
              <a:t>Reasons behind the making U.S. social movements in Post-World War II America</a:t>
            </a:r>
            <a:endParaRPr lang="zh-CN" altLang="en-US" dirty="0" smtClean="0">
              <a:latin typeface="Times New Roman" pitchFamily="18" charset="0"/>
              <a:cs typeface="Times New Roman" pitchFamily="18" charset="0"/>
            </a:endParaRPr>
          </a:p>
          <a:p>
            <a:pPr lvl="0"/>
            <a:r>
              <a:rPr lang="en-US" altLang="zh-CN" dirty="0" smtClean="0">
                <a:latin typeface="Times New Roman" pitchFamily="18" charset="0"/>
                <a:cs typeface="Times New Roman" pitchFamily="18" charset="0"/>
              </a:rPr>
              <a:t>The contributing factors to make a social movement possible: </a:t>
            </a:r>
            <a:endParaRPr lang="zh-CN" altLang="en-US" dirty="0" smtClean="0">
              <a:latin typeface="Times New Roman" pitchFamily="18" charset="0"/>
              <a:cs typeface="Times New Roman" pitchFamily="18" charset="0"/>
            </a:endParaRPr>
          </a:p>
          <a:p>
            <a:pPr>
              <a:buNone/>
            </a:pPr>
            <a:r>
              <a:rPr lang="en-US" altLang="zh-CN" dirty="0" smtClean="0">
                <a:latin typeface="Times New Roman" pitchFamily="18" charset="0"/>
                <a:cs typeface="Times New Roman" pitchFamily="18" charset="0"/>
              </a:rPr>
              <a:t>    -The people in the movement</a:t>
            </a:r>
            <a:endParaRPr lang="zh-CN" altLang="en-US" dirty="0" smtClean="0">
              <a:latin typeface="Times New Roman" pitchFamily="18" charset="0"/>
              <a:cs typeface="Times New Roman" pitchFamily="18" charset="0"/>
            </a:endParaRPr>
          </a:p>
          <a:p>
            <a:pPr>
              <a:buNone/>
            </a:pPr>
            <a:r>
              <a:rPr lang="en-US" altLang="zh-CN" dirty="0" smtClean="0">
                <a:latin typeface="Times New Roman" pitchFamily="18" charset="0"/>
                <a:cs typeface="Times New Roman" pitchFamily="18" charset="0"/>
              </a:rPr>
              <a:t>    -The Organization in the social movement</a:t>
            </a:r>
            <a:endParaRPr lang="zh-CN" altLang="en-US" dirty="0" smtClean="0">
              <a:latin typeface="Times New Roman" pitchFamily="18" charset="0"/>
              <a:cs typeface="Times New Roman" pitchFamily="18" charset="0"/>
            </a:endParaRPr>
          </a:p>
          <a:p>
            <a:pPr>
              <a:buNone/>
            </a:pPr>
            <a:r>
              <a:rPr lang="en-US" altLang="zh-CN" dirty="0" smtClean="0">
                <a:latin typeface="Times New Roman" pitchFamily="18" charset="0"/>
                <a:cs typeface="Times New Roman" pitchFamily="18" charset="0"/>
              </a:rPr>
              <a:t>    -The tactics used by movement participants</a:t>
            </a:r>
            <a:endParaRPr lang="zh-CN" altLang="en-US" dirty="0" smtClean="0">
              <a:latin typeface="Times New Roman" pitchFamily="18" charset="0"/>
              <a:cs typeface="Times New Roman" pitchFamily="18" charset="0"/>
            </a:endParaRPr>
          </a:p>
          <a:p>
            <a:pPr>
              <a:buNone/>
            </a:pPr>
            <a:r>
              <a:rPr lang="en-US" altLang="zh-CN" dirty="0" smtClean="0">
                <a:latin typeface="Times New Roman" pitchFamily="18" charset="0"/>
                <a:cs typeface="Times New Roman" pitchFamily="18" charset="0"/>
              </a:rPr>
              <a:t>    -Social movements’ messages and goals</a:t>
            </a:r>
            <a:endParaRPr lang="zh-CN" altLang="en-US" dirty="0" smtClean="0">
              <a:latin typeface="Times New Roman" pitchFamily="18" charset="0"/>
              <a:cs typeface="Times New Roman" pitchFamily="18" charset="0"/>
            </a:endParaRPr>
          </a:p>
          <a:p>
            <a:pPr lvl="0"/>
            <a:r>
              <a:rPr lang="en-US" altLang="zh-CN" dirty="0" smtClean="0">
                <a:latin typeface="Times New Roman" pitchFamily="18" charset="0"/>
                <a:cs typeface="Times New Roman" pitchFamily="18" charset="0"/>
              </a:rPr>
              <a:t>The Civil Rights Movement, Anti-War &amp; Women’s Lib</a:t>
            </a:r>
            <a:endParaRPr lang="zh-CN" altLang="en-US"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1391587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This Unit Is Divided into Six Sections</a:t>
            </a:r>
            <a:endParaRPr kumimoji="1"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a:bodyPr>
          <a:lstStyle/>
          <a:p>
            <a:pPr marL="571500" indent="-571500">
              <a:buAutoNum type="romanUcPeriod"/>
            </a:pPr>
            <a:r>
              <a:rPr lang="en-US" altLang="zh-CN" dirty="0" smtClean="0">
                <a:latin typeface="Times New Roman" pitchFamily="18" charset="0"/>
                <a:cs typeface="Times New Roman" pitchFamily="18" charset="0"/>
              </a:rPr>
              <a:t>The Definition of Social Movements </a:t>
            </a:r>
          </a:p>
          <a:p>
            <a:pPr marL="571500" indent="-571500">
              <a:buNone/>
            </a:pPr>
            <a:r>
              <a:rPr lang="en-US" altLang="zh-CN" dirty="0" smtClean="0">
                <a:latin typeface="Times New Roman" pitchFamily="18" charset="0"/>
                <a:cs typeface="Times New Roman" pitchFamily="18" charset="0"/>
              </a:rPr>
              <a:t>II.   The Reasons behind the U.S. Social Movements in Post-World WII</a:t>
            </a:r>
          </a:p>
          <a:p>
            <a:pPr marL="571500" indent="-571500">
              <a:buNone/>
            </a:pPr>
            <a:r>
              <a:rPr lang="en-US" altLang="zh-CN" dirty="0" smtClean="0">
                <a:latin typeface="Times New Roman" pitchFamily="18" charset="0"/>
                <a:cs typeface="Times New Roman" pitchFamily="18" charset="0"/>
              </a:rPr>
              <a:t>III. The Contributing Factors to Making a Social Movement Possible</a:t>
            </a:r>
          </a:p>
          <a:p>
            <a:pPr marL="571500" indent="-571500">
              <a:buNone/>
            </a:pPr>
            <a:r>
              <a:rPr lang="en-US" altLang="zh-CN" dirty="0" smtClean="0">
                <a:latin typeface="Times New Roman" pitchFamily="18" charset="0"/>
                <a:cs typeface="Times New Roman" pitchFamily="18" charset="0"/>
              </a:rPr>
              <a:t>IV. The Civil Rights Movement</a:t>
            </a:r>
          </a:p>
          <a:p>
            <a:pPr marL="571500" indent="-571500">
              <a:buNone/>
            </a:pPr>
            <a:r>
              <a:rPr lang="en-US" altLang="zh-CN" dirty="0" smtClean="0">
                <a:latin typeface="Times New Roman" pitchFamily="18" charset="0"/>
                <a:cs typeface="Times New Roman" pitchFamily="18" charset="0"/>
              </a:rPr>
              <a:t>V.  </a:t>
            </a:r>
            <a:r>
              <a:rPr lang="en-US" altLang="zh-CN" dirty="0" smtClean="0">
                <a:latin typeface="Times New Roman" pitchFamily="18" charset="0"/>
                <a:cs typeface="Times New Roman" pitchFamily="18" charset="0"/>
              </a:rPr>
              <a:t>The Youth Movement/Anti-War </a:t>
            </a:r>
            <a:r>
              <a:rPr lang="en-US" altLang="zh-CN" dirty="0" smtClean="0">
                <a:latin typeface="Times New Roman" pitchFamily="18" charset="0"/>
                <a:cs typeface="Times New Roman" pitchFamily="18" charset="0"/>
              </a:rPr>
              <a:t>Movement</a:t>
            </a:r>
          </a:p>
          <a:p>
            <a:pPr marL="571500" indent="-571500">
              <a:buNone/>
            </a:pPr>
            <a:r>
              <a:rPr lang="en-US" altLang="zh-CN" dirty="0" smtClean="0">
                <a:latin typeface="Times New Roman" pitchFamily="18" charset="0"/>
                <a:cs typeface="Times New Roman" pitchFamily="18" charset="0"/>
              </a:rPr>
              <a:t>VI. The Women’s Liberation Movement  </a:t>
            </a:r>
            <a:endParaRPr lang="zh-CN" altLang="en-US"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859561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I. The Definition of Social Movements </a:t>
            </a:r>
            <a:endParaRPr kumimoji="1"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fontScale="92500"/>
          </a:bodyPr>
          <a:lstStyle/>
          <a:p>
            <a:pPr lvl="0">
              <a:buNone/>
            </a:pPr>
            <a:r>
              <a:rPr lang="en-US" altLang="zh-CN" dirty="0" smtClean="0">
                <a:latin typeface="Times New Roman" pitchFamily="18" charset="0"/>
                <a:cs typeface="Times New Roman" pitchFamily="18" charset="0"/>
              </a:rPr>
              <a:t>    "</a:t>
            </a:r>
            <a:r>
              <a:rPr lang="en-US" altLang="zh-CN" dirty="0" smtClean="0">
                <a:latin typeface="Times New Roman" pitchFamily="18" charset="0"/>
                <a:cs typeface="Times New Roman" pitchFamily="18" charset="0"/>
              </a:rPr>
              <a:t>A social movement is a type of behavior.” </a:t>
            </a:r>
          </a:p>
          <a:p>
            <a:pPr lvl="1"/>
            <a:r>
              <a:rPr lang="en-US" altLang="zh-CN" dirty="0" smtClean="0">
                <a:latin typeface="Times New Roman" pitchFamily="18" charset="0"/>
                <a:cs typeface="Times New Roman" pitchFamily="18" charset="0"/>
              </a:rPr>
              <a:t>A collective behavior in which participants want to change existing socio-economic institutions and establish a new order of life; </a:t>
            </a:r>
          </a:p>
          <a:p>
            <a:pPr lvl="1"/>
            <a:r>
              <a:rPr lang="en-US" altLang="zh-CN" dirty="0" smtClean="0">
                <a:latin typeface="Times New Roman" pitchFamily="18" charset="0"/>
                <a:cs typeface="Times New Roman" pitchFamily="18" charset="0"/>
              </a:rPr>
              <a:t>A social movement must have two basics: structure and spontaneity;</a:t>
            </a:r>
          </a:p>
          <a:p>
            <a:pPr lvl="1"/>
            <a:r>
              <a:rPr lang="en-US" altLang="zh-CN" dirty="0" smtClean="0">
                <a:latin typeface="Times New Roman" pitchFamily="18" charset="0"/>
                <a:cs typeface="Times New Roman" pitchFamily="18" charset="0"/>
              </a:rPr>
              <a:t>A social movement must have a critical base of people;</a:t>
            </a:r>
          </a:p>
          <a:p>
            <a:pPr lvl="1"/>
            <a:r>
              <a:rPr lang="en-US" altLang="zh-CN" dirty="0" smtClean="0">
                <a:latin typeface="Times New Roman" pitchFamily="18" charset="0"/>
                <a:cs typeface="Times New Roman" pitchFamily="18" charset="0"/>
              </a:rPr>
              <a:t>A social movement must have a message to convey;</a:t>
            </a:r>
          </a:p>
          <a:p>
            <a:pPr lvl="1"/>
            <a:r>
              <a:rPr lang="en-US" altLang="zh-CN" dirty="0" smtClean="0">
                <a:latin typeface="Times New Roman" pitchFamily="18" charset="0"/>
                <a:cs typeface="Times New Roman" pitchFamily="18" charset="0"/>
              </a:rPr>
              <a:t>A social movement must have the ability to spread the message through media. </a:t>
            </a:r>
            <a:endParaRPr lang="zh-CN" altLang="en-US" dirty="0" smtClean="0">
              <a:latin typeface="Times New Roman" pitchFamily="18" charset="0"/>
              <a:cs typeface="Times New Roman" pitchFamily="18" charset="0"/>
            </a:endParaRPr>
          </a:p>
        </p:txBody>
      </p:sp>
    </p:spTree>
    <p:extLst>
      <p:ext uri="{BB962C8B-B14F-4D97-AF65-F5344CB8AC3E}">
        <p14:creationId xmlns="" xmlns:p14="http://schemas.microsoft.com/office/powerpoint/2010/main" val="3086010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smtClean="0">
                <a:latin typeface="Times New Roman" pitchFamily="18" charset="0"/>
                <a:cs typeface="Times New Roman" pitchFamily="18" charset="0"/>
              </a:rPr>
              <a:t>A social movement is a type of collective behavior </a:t>
            </a:r>
            <a:endParaRPr kumimoji="1" lang="zh-CN" altLang="en-US" sz="2800" dirty="0">
              <a:latin typeface="Times New Roman" pitchFamily="18" charset="0"/>
              <a:cs typeface="Times New Roman" pitchFamily="18" charset="0"/>
            </a:endParaRPr>
          </a:p>
        </p:txBody>
      </p:sp>
      <p:sp>
        <p:nvSpPr>
          <p:cNvPr id="3" name="内容占位符 2"/>
          <p:cNvSpPr>
            <a:spLocks noGrp="1"/>
          </p:cNvSpPr>
          <p:nvPr>
            <p:ph idx="1"/>
          </p:nvPr>
        </p:nvSpPr>
        <p:spPr>
          <a:xfrm>
            <a:off x="660400" y="1350433"/>
            <a:ext cx="8229600" cy="499533"/>
          </a:xfrm>
        </p:spPr>
        <p:txBody>
          <a:bodyPr>
            <a:normAutofit fontScale="55000" lnSpcReduction="20000"/>
          </a:bodyPr>
          <a:lstStyle/>
          <a:p>
            <a:pPr marL="0" lvl="0" indent="0">
              <a:buNone/>
            </a:pPr>
            <a:r>
              <a:rPr lang="en-US" altLang="zh-CN" dirty="0">
                <a:latin typeface="Times New Roman" pitchFamily="18" charset="0"/>
                <a:cs typeface="Times New Roman" pitchFamily="18" charset="0"/>
              </a:rPr>
              <a:t>Protesters from across the U.S. marched in Washington D.C. in December, 2014  </a:t>
            </a:r>
            <a:endParaRPr lang="zh-CN" altLang="en-US" dirty="0">
              <a:latin typeface="Times New Roman" pitchFamily="18" charset="0"/>
              <a:cs typeface="Times New Roman" pitchFamily="18" charset="0"/>
            </a:endParaRPr>
          </a:p>
        </p:txBody>
      </p:sp>
      <p:pic>
        <p:nvPicPr>
          <p:cNvPr id="5" name="图片 4" descr="justice-rally_wide-412dae8a562e0a21a80303bbe73ce846b24f627e-s700-c85.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7544" y="2149999"/>
            <a:ext cx="8422456" cy="4509120"/>
          </a:xfrm>
          <a:prstGeom prst="rect">
            <a:avLst/>
          </a:prstGeom>
        </p:spPr>
      </p:pic>
    </p:spTree>
    <p:extLst>
      <p:ext uri="{BB962C8B-B14F-4D97-AF65-F5344CB8AC3E}">
        <p14:creationId xmlns="" xmlns:p14="http://schemas.microsoft.com/office/powerpoint/2010/main" val="328791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A social movement is a type of collective behavi</a:t>
            </a:r>
            <a:r>
              <a:rPr lang="en-US" altLang="zh-CN" sz="2800" dirty="0" smtClean="0">
                <a:latin typeface="Times New Roman" pitchFamily="18" charset="0"/>
                <a:cs typeface="Times New Roman" pitchFamily="18" charset="0"/>
              </a:rPr>
              <a:t>or </a:t>
            </a:r>
            <a:endParaRPr kumimoji="1" lang="zh-CN" altLang="en-US" sz="2800" dirty="0">
              <a:latin typeface="Times New Roman" pitchFamily="18" charset="0"/>
              <a:cs typeface="Times New Roman" pitchFamily="18" charset="0"/>
            </a:endParaRPr>
          </a:p>
        </p:txBody>
      </p:sp>
      <p:sp>
        <p:nvSpPr>
          <p:cNvPr id="3" name="内容占位符 2"/>
          <p:cNvSpPr>
            <a:spLocks noGrp="1"/>
          </p:cNvSpPr>
          <p:nvPr>
            <p:ph idx="1"/>
          </p:nvPr>
        </p:nvSpPr>
        <p:spPr>
          <a:xfrm>
            <a:off x="457200" y="1600200"/>
            <a:ext cx="8229600" cy="601133"/>
          </a:xfrm>
        </p:spPr>
        <p:txBody>
          <a:bodyPr>
            <a:normAutofit/>
          </a:bodyPr>
          <a:lstStyle/>
          <a:p>
            <a:pPr>
              <a:buNone/>
            </a:pPr>
            <a:r>
              <a:rPr kumimoji="1" lang="en-US" altLang="zh-CN" sz="2400" dirty="0" smtClean="0">
                <a:latin typeface="Times New Roman" pitchFamily="18" charset="0"/>
                <a:cs typeface="Times New Roman" pitchFamily="18" charset="0"/>
              </a:rPr>
              <a:t>The Civil Rights Movement in the 1960s</a:t>
            </a:r>
            <a:endParaRPr kumimoji="1" lang="zh-CN" altLang="en-US" sz="2400" dirty="0" smtClean="0">
              <a:latin typeface="Times New Roman" pitchFamily="18" charset="0"/>
              <a:cs typeface="Times New Roman" pitchFamily="18" charset="0"/>
            </a:endParaRPr>
          </a:p>
        </p:txBody>
      </p:sp>
      <p:pic>
        <p:nvPicPr>
          <p:cNvPr id="4" name="图片 3" descr="selmamarch.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403615"/>
            <a:ext cx="9042400" cy="4445000"/>
          </a:xfrm>
          <a:prstGeom prst="rect">
            <a:avLst/>
          </a:prstGeom>
        </p:spPr>
      </p:pic>
    </p:spTree>
    <p:extLst>
      <p:ext uri="{BB962C8B-B14F-4D97-AF65-F5344CB8AC3E}">
        <p14:creationId xmlns="" xmlns:p14="http://schemas.microsoft.com/office/powerpoint/2010/main" val="2387526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II. The Reasons behind the U.S. Social Movements in Post-World WII</a:t>
            </a:r>
            <a:endParaRPr kumimoji="1" lang="zh-CN" altLang="en-US" dirty="0">
              <a:latin typeface="Times New Roman" pitchFamily="18" charset="0"/>
              <a:cs typeface="Times New Roman" pitchFamily="18" charset="0"/>
            </a:endParaRPr>
          </a:p>
        </p:txBody>
      </p:sp>
      <p:sp>
        <p:nvSpPr>
          <p:cNvPr id="3" name="内容占位符 2"/>
          <p:cNvSpPr>
            <a:spLocks noGrp="1"/>
          </p:cNvSpPr>
          <p:nvPr>
            <p:ph idx="1"/>
          </p:nvPr>
        </p:nvSpPr>
        <p:spPr/>
        <p:txBody>
          <a:bodyPr>
            <a:normAutofit/>
          </a:bodyPr>
          <a:lstStyle/>
          <a:p>
            <a:pPr marL="514350" indent="-514350">
              <a:buAutoNum type="alphaUcPeriod"/>
            </a:pPr>
            <a:r>
              <a:rPr lang="en-US" altLang="zh-CN" sz="2400" dirty="0" smtClean="0">
                <a:latin typeface="Times New Roman" pitchFamily="18" charset="0"/>
                <a:cs typeface="Times New Roman" pitchFamily="18" charset="0"/>
              </a:rPr>
              <a:t>In the 1960s, three groups –Afro-Americans, young people and women --were dissatisfied with their lives.</a:t>
            </a:r>
          </a:p>
          <a:p>
            <a:pPr marL="0" indent="0"/>
            <a:r>
              <a:rPr lang="en-US" altLang="zh-CN"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American black people, </a:t>
            </a:r>
            <a:r>
              <a:rPr lang="en-US" altLang="zh-CN" sz="2400" dirty="0" smtClean="0">
                <a:latin typeface="Times New Roman" pitchFamily="18" charset="0"/>
                <a:cs typeface="Times New Roman" pitchFamily="18" charset="0"/>
              </a:rPr>
              <a:t>who had a taste of life outside the racially segregated South during World War II, </a:t>
            </a:r>
            <a:r>
              <a:rPr lang="en-US" altLang="zh-CN" sz="2400" dirty="0" smtClean="0">
                <a:latin typeface="Times New Roman" pitchFamily="18" charset="0"/>
                <a:cs typeface="Times New Roman" pitchFamily="18" charset="0"/>
              </a:rPr>
              <a:t>returned  </a:t>
            </a:r>
            <a:r>
              <a:rPr lang="en-US" altLang="zh-CN" sz="2400" dirty="0" smtClean="0">
                <a:latin typeface="Times New Roman" pitchFamily="18" charset="0"/>
                <a:cs typeface="Times New Roman" pitchFamily="18" charset="0"/>
              </a:rPr>
              <a:t>to </a:t>
            </a:r>
            <a:r>
              <a:rPr lang="en-US" altLang="zh-CN" sz="2400" dirty="0" smtClean="0">
                <a:latin typeface="Times New Roman" pitchFamily="18" charset="0"/>
                <a:cs typeface="Times New Roman" pitchFamily="18" charset="0"/>
              </a:rPr>
              <a:t>become </a:t>
            </a:r>
            <a:r>
              <a:rPr lang="en-US" altLang="zh-CN" sz="2400" dirty="0" smtClean="0">
                <a:latin typeface="Times New Roman" pitchFamily="18" charset="0"/>
                <a:cs typeface="Times New Roman" pitchFamily="18" charset="0"/>
              </a:rPr>
              <a:t>rebels against the old system. </a:t>
            </a:r>
          </a:p>
          <a:p>
            <a:pPr marL="0" indent="0"/>
            <a:r>
              <a:rPr lang="en-US" altLang="zh-CN"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Middle-class </a:t>
            </a:r>
            <a:r>
              <a:rPr lang="en-US" altLang="zh-CN" sz="2400" dirty="0" smtClean="0">
                <a:latin typeface="Times New Roman" pitchFamily="18" charset="0"/>
                <a:cs typeface="Times New Roman" pitchFamily="18" charset="0"/>
              </a:rPr>
              <a:t>white </a:t>
            </a:r>
            <a:r>
              <a:rPr lang="en-US" altLang="zh-CN" sz="2400" dirty="0" smtClean="0">
                <a:latin typeface="Times New Roman" pitchFamily="18" charset="0"/>
                <a:cs typeface="Times New Roman" pitchFamily="18" charset="0"/>
              </a:rPr>
              <a:t>women </a:t>
            </a:r>
            <a:r>
              <a:rPr lang="en-US" altLang="zh-CN" sz="2400" dirty="0" smtClean="0">
                <a:latin typeface="Times New Roman" pitchFamily="18" charset="0"/>
                <a:cs typeface="Times New Roman" pitchFamily="18" charset="0"/>
              </a:rPr>
              <a:t>who had the opportunity </a:t>
            </a:r>
            <a:r>
              <a:rPr lang="en-US" altLang="zh-CN" sz="2400" dirty="0" smtClean="0">
                <a:latin typeface="Times New Roman" pitchFamily="18" charset="0"/>
                <a:cs typeface="Times New Roman" pitchFamily="18" charset="0"/>
              </a:rPr>
              <a:t>to </a:t>
            </a:r>
            <a:r>
              <a:rPr lang="en-US" altLang="zh-CN" sz="2400" dirty="0" smtClean="0">
                <a:latin typeface="Times New Roman" pitchFamily="18" charset="0"/>
                <a:cs typeface="Times New Roman" pitchFamily="18" charset="0"/>
              </a:rPr>
              <a:t>work in responsible jobs during World War II, </a:t>
            </a:r>
            <a:r>
              <a:rPr lang="en-US" altLang="zh-CN" sz="2400" dirty="0" smtClean="0">
                <a:latin typeface="Times New Roman" pitchFamily="18" charset="0"/>
                <a:cs typeface="Times New Roman" pitchFamily="18" charset="0"/>
              </a:rPr>
              <a:t>felt isolated from society because </a:t>
            </a:r>
            <a:r>
              <a:rPr lang="en-US" altLang="zh-CN" sz="2400" dirty="0" smtClean="0">
                <a:latin typeface="Times New Roman" pitchFamily="18" charset="0"/>
                <a:cs typeface="Times New Roman" pitchFamily="18" charset="0"/>
              </a:rPr>
              <a:t>they had to be housewives again.</a:t>
            </a:r>
          </a:p>
          <a:p>
            <a:pPr marL="0" indent="0"/>
            <a:r>
              <a:rPr lang="en-US" altLang="zh-CN"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rPr>
              <a:t>Young </a:t>
            </a:r>
            <a:r>
              <a:rPr lang="en-US" altLang="zh-CN" sz="2400" dirty="0" smtClean="0">
                <a:latin typeface="Times New Roman" pitchFamily="18" charset="0"/>
                <a:cs typeface="Times New Roman" pitchFamily="18" charset="0"/>
              </a:rPr>
              <a:t>people, who were known as post-WWII baby boomers,  were alienated by traditional white </a:t>
            </a:r>
            <a:r>
              <a:rPr lang="en-US" altLang="zh-CN" sz="2400" dirty="0" smtClean="0">
                <a:latin typeface="Times New Roman" pitchFamily="18" charset="0"/>
                <a:cs typeface="Times New Roman" pitchFamily="18" charset="0"/>
              </a:rPr>
              <a:t>male values </a:t>
            </a:r>
            <a:r>
              <a:rPr lang="en-US" altLang="zh-CN" sz="2400" dirty="0" smtClean="0">
                <a:latin typeface="Times New Roman" pitchFamily="18" charset="0"/>
                <a:cs typeface="Times New Roman" pitchFamily="18" charset="0"/>
              </a:rPr>
              <a:t>in U.S. society.</a:t>
            </a:r>
            <a:r>
              <a:rPr lang="zh-CN" altLang="zh-CN" sz="2400" dirty="0" smtClean="0">
                <a:latin typeface="Times New Roman" pitchFamily="18" charset="0"/>
                <a:cs typeface="Times New Roman" pitchFamily="18" charset="0"/>
              </a:rPr>
              <a:t> </a:t>
            </a:r>
            <a:endParaRPr lang="en-US" altLang="zh-CN" sz="2400" dirty="0" smtClean="0">
              <a:latin typeface="Times New Roman" pitchFamily="18" charset="0"/>
              <a:cs typeface="Times New Roman" pitchFamily="18" charset="0"/>
            </a:endParaRPr>
          </a:p>
          <a:p>
            <a:endParaRPr kumimoji="1" lang="zh-CN" altLang="en-US" dirty="0"/>
          </a:p>
        </p:txBody>
      </p:sp>
    </p:spTree>
    <p:extLst>
      <p:ext uri="{BB962C8B-B14F-4D97-AF65-F5344CB8AC3E}">
        <p14:creationId xmlns="" xmlns:p14="http://schemas.microsoft.com/office/powerpoint/2010/main" val="2705986570"/>
      </p:ext>
    </p:extLst>
  </p:cSld>
  <p:clrMapOvr>
    <a:masterClrMapping/>
  </p:clrMapOvr>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3496</TotalTime>
  <Words>1819</Words>
  <Application>Microsoft Macintosh PowerPoint</Application>
  <PresentationFormat>On-screen Show (4:3)</PresentationFormat>
  <Paragraphs>136</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主题</vt:lpstr>
      <vt:lpstr>《英语国家社会与文化入门》(下册）</vt:lpstr>
      <vt:lpstr>   The United States of America Unit 9  Social Movement of the 1960’s    </vt:lpstr>
      <vt:lpstr>Quiz</vt:lpstr>
      <vt:lpstr>Focal Points </vt:lpstr>
      <vt:lpstr>This Unit Is Divided into Six Sections</vt:lpstr>
      <vt:lpstr>I. The Definition of Social Movements </vt:lpstr>
      <vt:lpstr>A social movement is a type of collective behavior </vt:lpstr>
      <vt:lpstr>A social movement is a type of collective behavior </vt:lpstr>
      <vt:lpstr>II. The Reasons behind the U.S. Social Movements in Post-World WII</vt:lpstr>
      <vt:lpstr> </vt:lpstr>
      <vt:lpstr>II. The Reasons behind the U.S. Social Movements in Post-WWII</vt:lpstr>
      <vt:lpstr>III. The Contributing Factors to Making a Social Movement Possible</vt:lpstr>
      <vt:lpstr>Protesters Rally in “Justice For All” Marches in the U.S. in December 2014</vt:lpstr>
      <vt:lpstr>Marches and Rallies to Spread the Message “Just for All”</vt:lpstr>
      <vt:lpstr>Social Movements of the 1960s</vt:lpstr>
      <vt:lpstr>Rosa Parks (1913-2005)</vt:lpstr>
      <vt:lpstr>Rosa Parks (1913-2005) and the Bus Boycott</vt:lpstr>
      <vt:lpstr>Martin Luther King, Jr.</vt:lpstr>
      <vt:lpstr>Leadership through Organizations </vt:lpstr>
      <vt:lpstr>Leadership through Organizations </vt:lpstr>
      <vt:lpstr>Leadership through Organizations </vt:lpstr>
      <vt:lpstr>Leadership through Organizations </vt:lpstr>
      <vt:lpstr>Leadership through Organizations </vt:lpstr>
      <vt:lpstr>Leadership through organizations </vt:lpstr>
      <vt:lpstr>Movement Strategies and Tactics</vt:lpstr>
      <vt:lpstr>Movement Strategies and Tactics</vt:lpstr>
      <vt:lpstr>Movement Strategies and Tactics</vt:lpstr>
      <vt:lpstr>Movement Strategies and Tactics</vt:lpstr>
      <vt:lpstr>The Youth Movement/Anti-War Movement </vt:lpstr>
      <vt:lpstr>The Youth Movement/Anti-War Movement </vt:lpstr>
      <vt:lpstr>The Youth Movement/Anti-War Movement </vt:lpstr>
      <vt:lpstr>V. The Anti War Movement</vt:lpstr>
      <vt:lpstr>The Youth Movement/Anti-War Movement </vt:lpstr>
      <vt:lpstr>VI. The Women’s Movement</vt:lpstr>
      <vt:lpstr>VI. The Women’s Movement</vt:lpstr>
      <vt:lpstr>IV. The Women’s Movement</vt:lpstr>
      <vt:lpstr>VI. The Women’s Movement</vt:lpstr>
      <vt:lpstr>Questions for Discussion</vt:lpstr>
      <vt:lpstr>The End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《英语国家社会与文化入门》(下册）</dc:title>
  <dc:creator>a</dc:creator>
  <cp:lastModifiedBy>Wang</cp:lastModifiedBy>
  <cp:revision>115</cp:revision>
  <dcterms:created xsi:type="dcterms:W3CDTF">2014-12-11T18:48:39Z</dcterms:created>
  <dcterms:modified xsi:type="dcterms:W3CDTF">2015-12-05T20:38:24Z</dcterms:modified>
</cp:coreProperties>
</file>